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45"/>
  </p:notesMasterIdLst>
  <p:handoutMasterIdLst>
    <p:handoutMasterId r:id="rId46"/>
  </p:handoutMasterIdLst>
  <p:sldIdLst>
    <p:sldId id="256" r:id="rId3"/>
    <p:sldId id="546" r:id="rId4"/>
    <p:sldId id="507" r:id="rId5"/>
    <p:sldId id="576" r:id="rId6"/>
    <p:sldId id="563" r:id="rId7"/>
    <p:sldId id="578" r:id="rId8"/>
    <p:sldId id="272" r:id="rId9"/>
    <p:sldId id="373" r:id="rId10"/>
    <p:sldId id="562" r:id="rId11"/>
    <p:sldId id="568" r:id="rId12"/>
    <p:sldId id="548" r:id="rId13"/>
    <p:sldId id="554" r:id="rId14"/>
    <p:sldId id="547" r:id="rId15"/>
    <p:sldId id="281" r:id="rId16"/>
    <p:sldId id="573" r:id="rId17"/>
    <p:sldId id="574" r:id="rId18"/>
    <p:sldId id="579" r:id="rId19"/>
    <p:sldId id="581" r:id="rId20"/>
    <p:sldId id="580" r:id="rId21"/>
    <p:sldId id="549" r:id="rId22"/>
    <p:sldId id="262" r:id="rId23"/>
    <p:sldId id="555" r:id="rId24"/>
    <p:sldId id="567" r:id="rId25"/>
    <p:sldId id="564" r:id="rId26"/>
    <p:sldId id="557" r:id="rId27"/>
    <p:sldId id="558" r:id="rId28"/>
    <p:sldId id="556" r:id="rId29"/>
    <p:sldId id="550" r:id="rId30"/>
    <p:sldId id="552" r:id="rId31"/>
    <p:sldId id="553" r:id="rId32"/>
    <p:sldId id="551" r:id="rId33"/>
    <p:sldId id="561" r:id="rId34"/>
    <p:sldId id="559" r:id="rId35"/>
    <p:sldId id="542" r:id="rId36"/>
    <p:sldId id="560" r:id="rId37"/>
    <p:sldId id="575" r:id="rId38"/>
    <p:sldId id="344" r:id="rId39"/>
    <p:sldId id="360" r:id="rId40"/>
    <p:sldId id="342" r:id="rId41"/>
    <p:sldId id="361" r:id="rId42"/>
    <p:sldId id="339" r:id="rId43"/>
    <p:sldId id="34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88789"/>
  </p:normalViewPr>
  <p:slideViewPr>
    <p:cSldViewPr snapToGrid="0">
      <p:cViewPr varScale="1">
        <p:scale>
          <a:sx n="137" d="100"/>
          <a:sy n="137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4/27/23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57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8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84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85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707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7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904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51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73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6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061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841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26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21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912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559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1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70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04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2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4/27/23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4/27/23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4/27/23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4/27/23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4/27/23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4/27/23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4/27/23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tdr/notes/AN-20-156/-/tree/master/comments/data_vs_mc_u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tiff"/><Relationship Id="rId11" Type="http://schemas.openxmlformats.org/officeDocument/2006/relationships/image" Target="../media/image89.tiff"/><Relationship Id="rId5" Type="http://schemas.openxmlformats.org/officeDocument/2006/relationships/image" Target="../media/image83.tiff"/><Relationship Id="rId10" Type="http://schemas.openxmlformats.org/officeDocument/2006/relationships/image" Target="../media/image88.tiff"/><Relationship Id="rId4" Type="http://schemas.openxmlformats.org/officeDocument/2006/relationships/image" Target="../media/image82.tiff"/><Relationship Id="rId9" Type="http://schemas.openxmlformats.org/officeDocument/2006/relationships/image" Target="../media/image8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tiff"/><Relationship Id="rId3" Type="http://schemas.openxmlformats.org/officeDocument/2006/relationships/image" Target="../media/image88.tiff"/><Relationship Id="rId7" Type="http://schemas.openxmlformats.org/officeDocument/2006/relationships/image" Target="../media/image10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tiff"/><Relationship Id="rId11" Type="http://schemas.openxmlformats.org/officeDocument/2006/relationships/image" Target="../media/image105.tiff"/><Relationship Id="rId5" Type="http://schemas.openxmlformats.org/officeDocument/2006/relationships/image" Target="../media/image99.tiff"/><Relationship Id="rId10" Type="http://schemas.openxmlformats.org/officeDocument/2006/relationships/image" Target="../media/image104.tiff"/><Relationship Id="rId4" Type="http://schemas.openxmlformats.org/officeDocument/2006/relationships/image" Target="../media/image98.tiff"/><Relationship Id="rId9" Type="http://schemas.openxmlformats.org/officeDocument/2006/relationships/image" Target="../media/image10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NTUA Top Tagger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Tag &amp; Probe methodology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99911-CD82-9241-A92C-BD1FB4722A39}"/>
              </a:ext>
            </a:extLst>
          </p:cNvPr>
          <p:cNvSpPr txBox="1"/>
          <p:nvPr/>
        </p:nvSpPr>
        <p:spPr>
          <a:xfrm>
            <a:off x="3195644" y="324433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G. </a:t>
            </a:r>
            <a:r>
              <a:rPr lang="en-US" i="1" dirty="0" err="1">
                <a:latin typeface="+mj-lt"/>
              </a:rPr>
              <a:t>Bakas</a:t>
            </a:r>
            <a:r>
              <a:rPr lang="en-US" i="1" dirty="0">
                <a:latin typeface="+mj-lt"/>
              </a:rPr>
              <a:t>, K. </a:t>
            </a:r>
            <a:r>
              <a:rPr lang="en-US" i="1" dirty="0" err="1">
                <a:latin typeface="+mj-lt"/>
              </a:rPr>
              <a:t>Kousouris</a:t>
            </a:r>
            <a:r>
              <a:rPr lang="en-US" i="1" dirty="0">
                <a:latin typeface="+mj-lt"/>
              </a:rPr>
              <a:t>, I. </a:t>
            </a:r>
            <a:r>
              <a:rPr lang="en-US" i="1" dirty="0" err="1">
                <a:latin typeface="+mj-lt"/>
              </a:rPr>
              <a:t>Papakrivopoulos</a:t>
            </a:r>
            <a:r>
              <a:rPr lang="en-US" i="1" dirty="0">
                <a:latin typeface="+mj-lt"/>
              </a:rPr>
              <a:t>, G. </a:t>
            </a:r>
            <a:r>
              <a:rPr lang="en-US" i="1" dirty="0" err="1">
                <a:latin typeface="+mj-lt"/>
              </a:rPr>
              <a:t>Tsipolitis</a:t>
            </a:r>
            <a:endParaRPr lang="en-GR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75" y="697155"/>
                <a:ext cx="11771786" cy="603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u="sng" dirty="0">
                    <a:latin typeface="+mj-lt"/>
                  </a:rPr>
                  <a:t>BDT Input and Output in the SR</a:t>
                </a:r>
                <a:r>
                  <a:rPr lang="en-US" sz="1600" u="sng" baseline="-25000" dirty="0">
                    <a:latin typeface="+mj-lt"/>
                  </a:rPr>
                  <a:t>B </a:t>
                </a:r>
                <a:r>
                  <a:rPr lang="en-US" sz="1600" u="sng" dirty="0">
                    <a:latin typeface="+mj-lt"/>
                  </a:rPr>
                  <a:t>Region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SR</a:t>
                </a:r>
                <a:r>
                  <a:rPr lang="en-US" sz="1600" baseline="-25000" dirty="0">
                    <a:latin typeface="+mj-lt"/>
                  </a:rPr>
                  <a:t>B </a:t>
                </a:r>
                <a:r>
                  <a:rPr lang="en-US" sz="1600" dirty="0">
                    <a:latin typeface="+mj-lt"/>
                  </a:rPr>
                  <a:t>: Baseline selection + tight Mass Cut  (120,220) GeV, </a:t>
                </a:r>
                <a:r>
                  <a:rPr lang="en-US" sz="1600" b="1" dirty="0">
                    <a:latin typeface="+mj-lt"/>
                  </a:rPr>
                  <a:t>no </a:t>
                </a:r>
                <a:r>
                  <a:rPr lang="en-US" sz="1600" b="1" dirty="0" err="1">
                    <a:latin typeface="+mj-lt"/>
                  </a:rPr>
                  <a:t>TopTagger</a:t>
                </a:r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Selection 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Leading + </a:t>
                </a:r>
                <a:r>
                  <a:rPr lang="en-US" sz="1600" dirty="0" err="1">
                    <a:latin typeface="+mj-lt"/>
                  </a:rPr>
                  <a:t>subleading</a:t>
                </a:r>
                <a:r>
                  <a:rPr lang="en-US" sz="1600" dirty="0">
                    <a:latin typeface="+mj-lt"/>
                  </a:rPr>
                  <a:t> in different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regions: 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[400,600], [600,800], [800, Inf)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[400,500], [500,600], [600, Inf)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j-lt"/>
                  </a:rPr>
                  <a:t>Find</a:t>
                </a:r>
                <a:r>
                  <a:rPr lang="en-US" sz="1600" dirty="0">
                    <a:latin typeface="+mj-lt"/>
                  </a:rPr>
                  <a:t> Data vs MC Input and Output for UL our Analysis </a:t>
                </a:r>
                <a:r>
                  <a:rPr lang="en-US" sz="1600" dirty="0">
                    <a:latin typeface="+mj-lt"/>
                    <a:hlinkClick r:id="rId3"/>
                  </a:rPr>
                  <a:t>here</a:t>
                </a:r>
                <a:endParaRPr lang="en-US" sz="1600" dirty="0">
                  <a:latin typeface="+mj-lt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u="sng" dirty="0">
                  <a:latin typeface="+mj-lt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u="sng" dirty="0">
                    <a:latin typeface="+mj-lt"/>
                  </a:rPr>
                  <a:t>Top Tagger Scale Factors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Data is subtracted QCD and Subdominant </a:t>
                </a:r>
                <a:r>
                  <a:rPr lang="en-US" sz="1600" dirty="0" err="1">
                    <a:latin typeface="+mj-lt"/>
                  </a:rPr>
                  <a:t>bkgs</a:t>
                </a:r>
                <a:r>
                  <a:rPr lang="en-US" sz="1600" dirty="0">
                    <a:latin typeface="+mj-lt"/>
                  </a:rPr>
                  <a:t> (MC) so that the data sample is pure</a:t>
                </a:r>
              </a:p>
              <a:p>
                <a:pPr lvl="1">
                  <a:buClr>
                    <a:schemeClr val="accent1"/>
                  </a:buClr>
                </a:pPr>
                <a:endParaRPr lang="en-US" sz="1600" b="0" i="1" dirty="0">
                  <a:solidFill>
                    <a:srgbClr val="FF0000"/>
                  </a:solidFill>
                  <a:latin typeface="+mj-lt"/>
                </a:endParaRPr>
              </a:p>
              <a:p>
                <a:pPr lvl="1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𝑒𝑓𝑓𝑖𝑐𝑖𝑒𝑛𝑐𝑦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𝑃𝑟𝑜𝑏𝑒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 (1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𝑇𝑜𝑝𝑇𝑎𝑔𝑔𝑒𝑟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𝐶𝑢𝑡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 (1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𝑇𝑜𝑝𝑇𝑎𝑔𝑔𝑒𝑟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𝐶𝑢𝑡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𝑜𝑛𝑙𝑦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+mj-lt"/>
                </a:endParaRPr>
              </a:p>
              <a:p>
                <a:pPr lvl="1">
                  <a:buClr>
                    <a:schemeClr val="accent1"/>
                  </a:buClr>
                </a:pPr>
                <a:endParaRPr lang="en-US" sz="1600" dirty="0">
                  <a:solidFill>
                    <a:srgbClr val="FF0000"/>
                  </a:solidFill>
                  <a:latin typeface="+mj-lt"/>
                </a:endParaRP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Implemented Randomization (check random jet) to fill histogram to avoid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bias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Divide the phase space into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regions: [400-600]GeV, [600-800]GeV, [800-Inf]GeV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the QCD estimation, we perform a fit in both regions (Tight &amp; Probe, Tight &amp; SR):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Shape of QCD is estimated from Data while inverting </a:t>
                </a:r>
                <a:r>
                  <a:rPr lang="en-US" sz="1600" dirty="0" err="1">
                    <a:latin typeface="+mj-lt"/>
                  </a:rPr>
                  <a:t>btagging</a:t>
                </a:r>
                <a:r>
                  <a:rPr lang="en-US" sz="1600" dirty="0">
                    <a:latin typeface="+mj-lt"/>
                  </a:rPr>
                  <a:t> requirement 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# QCD events in each region is calculated from fit using the Leading </a:t>
                </a:r>
                <a:r>
                  <a:rPr lang="en-US" sz="1600" dirty="0" err="1">
                    <a:latin typeface="+mj-lt"/>
                  </a:rPr>
                  <a:t>JetMassSoftDrop</a:t>
                </a:r>
                <a:r>
                  <a:rPr lang="en-US" sz="1600" dirty="0">
                    <a:latin typeface="+mj-lt"/>
                  </a:rPr>
                  <a:t> variable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To scale the ttbar </a:t>
                </a:r>
                <a:r>
                  <a:rPr lang="en-US" sz="1600" dirty="0">
                    <a:latin typeface="+mj-lt"/>
                    <a:sym typeface="Wingdings" pitchFamily="2" charset="2"/>
                  </a:rPr>
                  <a:t> fit the </a:t>
                </a:r>
                <a:r>
                  <a:rPr lang="en-US" sz="1600" dirty="0">
                    <a:latin typeface="+mj-lt"/>
                  </a:rPr>
                  <a:t>Leading </a:t>
                </a:r>
                <a:r>
                  <a:rPr lang="en-US" sz="1600" dirty="0" err="1">
                    <a:latin typeface="+mj-lt"/>
                  </a:rPr>
                  <a:t>JetMassSoftDrop</a:t>
                </a:r>
                <a:r>
                  <a:rPr lang="en-US" sz="1600" dirty="0">
                    <a:latin typeface="+mj-lt"/>
                    <a:sym typeface="Wingdings" pitchFamily="2" charset="2"/>
                  </a:rPr>
                  <a:t> in each region and get the signal strength </a:t>
                </a:r>
                <a:endParaRPr lang="en-US" sz="1600" dirty="0">
                  <a:latin typeface="+mj-lt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the evaluation of Signal distribution from data, we do the following:</a:t>
                </a:r>
              </a:p>
              <a:p>
                <a:pPr lvl="2">
                  <a:buClr>
                    <a:schemeClr val="accent1"/>
                  </a:buClr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2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𝐵𝑘𝑔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latin typeface="+mj-lt"/>
                </a:endParaRP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" y="697155"/>
                <a:ext cx="11771786" cy="6039346"/>
              </a:xfrm>
              <a:prstGeom prst="rect">
                <a:avLst/>
              </a:prstGeom>
              <a:blipFill>
                <a:blip r:embed="rId4"/>
                <a:stretch>
                  <a:fillRect l="-216" t="-21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11CA7-A2BE-4C4C-B978-F91A291C5BC4}"/>
              </a:ext>
            </a:extLst>
          </p:cNvPr>
          <p:cNvSpPr/>
          <p:nvPr/>
        </p:nvSpPr>
        <p:spPr>
          <a:xfrm>
            <a:off x="7990695" y="1162050"/>
            <a:ext cx="4104130" cy="105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sz="1600" dirty="0">
                <a:latin typeface="+mj-lt"/>
              </a:rPr>
              <a:t>Fraction of events used in the cross section measurement that are also used in the Top Tagger SF measurement is of the order of 35% </a:t>
            </a:r>
          </a:p>
        </p:txBody>
      </p:sp>
    </p:spTree>
    <p:extLst>
      <p:ext uri="{BB962C8B-B14F-4D97-AF65-F5344CB8AC3E}">
        <p14:creationId xmlns:p14="http://schemas.microsoft.com/office/powerpoint/2010/main" val="357385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65D0C-05E9-344C-B0A9-D5EB4AF8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64467" y="2632064"/>
            <a:ext cx="3064637" cy="4248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40F42-3D83-B647-BA7A-66305007E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9217" y="2632805"/>
            <a:ext cx="3064637" cy="42485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D23AEB-1EAF-B84E-9F37-BF58446E4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69424" y="-432573"/>
            <a:ext cx="3064637" cy="42485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51B0A8-2C4F-E74E-98D9-DA538098F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87947" y="-435811"/>
            <a:ext cx="3064637" cy="42485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BD0AC-B994-2443-A275-74C1B3556807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3DBC2-CF9E-4445-A2B4-5AF3723E5CCA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FE656-EF57-AC4D-8DF3-A99EC1829B22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6E28F-19F1-DC4F-BDE5-814DD66D9EBD}"/>
              </a:ext>
            </a:extLst>
          </p:cNvPr>
          <p:cNvSpPr txBox="1"/>
          <p:nvPr/>
        </p:nvSpPr>
        <p:spPr>
          <a:xfrm>
            <a:off x="6548107" y="398945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F4CCA-6D0D-6D4E-A69D-ECF134E50ACF}"/>
              </a:ext>
            </a:extLst>
          </p:cNvPr>
          <p:cNvSpPr txBox="1"/>
          <p:nvPr/>
        </p:nvSpPr>
        <p:spPr>
          <a:xfrm>
            <a:off x="7266083" y="393559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8877F-E1A0-B84D-852C-D0DD3E29B51F}"/>
              </a:ext>
            </a:extLst>
          </p:cNvPr>
          <p:cNvSpPr txBox="1"/>
          <p:nvPr/>
        </p:nvSpPr>
        <p:spPr>
          <a:xfrm>
            <a:off x="8296786" y="376078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E3B75B-31A8-084E-8AD7-7FD53B30AB13}"/>
              </a:ext>
            </a:extLst>
          </p:cNvPr>
          <p:cNvSpPr txBox="1"/>
          <p:nvPr/>
        </p:nvSpPr>
        <p:spPr>
          <a:xfrm>
            <a:off x="6477762" y="179524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EAC63C-A7DD-FA4F-AEF7-D64F0019CF32}"/>
              </a:ext>
            </a:extLst>
          </p:cNvPr>
          <p:cNvSpPr txBox="1"/>
          <p:nvPr/>
        </p:nvSpPr>
        <p:spPr>
          <a:xfrm>
            <a:off x="7355537" y="182217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6069E-962F-2A48-8CC6-B75CB60DEC6C}"/>
              </a:ext>
            </a:extLst>
          </p:cNvPr>
          <p:cNvSpPr txBox="1"/>
          <p:nvPr/>
        </p:nvSpPr>
        <p:spPr>
          <a:xfrm>
            <a:off x="8296786" y="204085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A7D5D-752A-7046-81CC-BE18A4D4034D}"/>
              </a:ext>
            </a:extLst>
          </p:cNvPr>
          <p:cNvSpPr txBox="1"/>
          <p:nvPr/>
        </p:nvSpPr>
        <p:spPr>
          <a:xfrm>
            <a:off x="2318848" y="175999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F8547-C627-9E47-BAA6-66C39982D876}"/>
              </a:ext>
            </a:extLst>
          </p:cNvPr>
          <p:cNvSpPr txBox="1"/>
          <p:nvPr/>
        </p:nvSpPr>
        <p:spPr>
          <a:xfrm>
            <a:off x="3170833" y="187814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D6844-EDDE-1541-B6D5-C9B5E43896CB}"/>
              </a:ext>
            </a:extLst>
          </p:cNvPr>
          <p:cNvSpPr txBox="1"/>
          <p:nvPr/>
        </p:nvSpPr>
        <p:spPr>
          <a:xfrm>
            <a:off x="4093737" y="192224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B78A76-58B9-5C42-9705-B6CDA83BD1DB}"/>
              </a:ext>
            </a:extLst>
          </p:cNvPr>
          <p:cNvSpPr txBox="1"/>
          <p:nvPr/>
        </p:nvSpPr>
        <p:spPr>
          <a:xfrm>
            <a:off x="-1" y="-2651"/>
            <a:ext cx="100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Scale Factors </a:t>
            </a:r>
          </a:p>
        </p:txBody>
      </p:sp>
    </p:spTree>
    <p:extLst>
      <p:ext uri="{BB962C8B-B14F-4D97-AF65-F5344CB8AC3E}">
        <p14:creationId xmlns:p14="http://schemas.microsoft.com/office/powerpoint/2010/main" val="212831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87AB4-73C5-E546-8F7C-994D482E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76670" y="2622544"/>
            <a:ext cx="3064637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BB6CB-E95B-1B4F-BC5C-54377B1B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74225" y="2654781"/>
            <a:ext cx="3064637" cy="4248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EF4503-C5BB-1B44-8844-71505B93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74225" y="-442093"/>
            <a:ext cx="3064637" cy="4248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4ACA82-D702-A140-97FC-0E07F90C4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0175" y="-442093"/>
            <a:ext cx="3064637" cy="42485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Scale Factors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70EFB-F8D2-5946-AC31-8EB74D449917}"/>
              </a:ext>
            </a:extLst>
          </p:cNvPr>
          <p:cNvSpPr txBox="1"/>
          <p:nvPr/>
        </p:nvSpPr>
        <p:spPr>
          <a:xfrm>
            <a:off x="2536861" y="79106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AEFF2-5691-C44A-9500-4D1629E263F0}"/>
              </a:ext>
            </a:extLst>
          </p:cNvPr>
          <p:cNvSpPr txBox="1"/>
          <p:nvPr/>
        </p:nvSpPr>
        <p:spPr>
          <a:xfrm>
            <a:off x="3052213" y="93141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75AA8-C334-CC41-95B2-84EC182F4665}"/>
              </a:ext>
            </a:extLst>
          </p:cNvPr>
          <p:cNvSpPr txBox="1"/>
          <p:nvPr/>
        </p:nvSpPr>
        <p:spPr>
          <a:xfrm>
            <a:off x="4335207" y="91238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D8EC1-04FE-9A4A-BE22-04BB43ACE014}"/>
              </a:ext>
            </a:extLst>
          </p:cNvPr>
          <p:cNvSpPr txBox="1"/>
          <p:nvPr/>
        </p:nvSpPr>
        <p:spPr>
          <a:xfrm>
            <a:off x="6785393" y="9321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300132-EC1A-BB40-95F2-8C049D8F2C7D}"/>
              </a:ext>
            </a:extLst>
          </p:cNvPr>
          <p:cNvSpPr txBox="1"/>
          <p:nvPr/>
        </p:nvSpPr>
        <p:spPr>
          <a:xfrm>
            <a:off x="7088661" y="179664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BF2A0D-B48A-8D4E-A246-ED8E53DCF330}"/>
              </a:ext>
            </a:extLst>
          </p:cNvPr>
          <p:cNvSpPr txBox="1"/>
          <p:nvPr/>
        </p:nvSpPr>
        <p:spPr>
          <a:xfrm>
            <a:off x="8391157" y="181287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861C3B-1909-744A-9013-C396503051FF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9448C-1466-C146-B15B-A9B1008247FA}"/>
              </a:ext>
            </a:extLst>
          </p:cNvPr>
          <p:cNvSpPr txBox="1"/>
          <p:nvPr/>
        </p:nvSpPr>
        <p:spPr>
          <a:xfrm>
            <a:off x="3146925" y="401639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9CAF8-D25F-294A-8022-119DC8821D9D}"/>
              </a:ext>
            </a:extLst>
          </p:cNvPr>
          <p:cNvSpPr txBox="1"/>
          <p:nvPr/>
        </p:nvSpPr>
        <p:spPr>
          <a:xfrm>
            <a:off x="4380254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B9BC70-CC0B-5243-82F2-BBA304F490B8}"/>
              </a:ext>
            </a:extLst>
          </p:cNvPr>
          <p:cNvSpPr txBox="1"/>
          <p:nvPr/>
        </p:nvSpPr>
        <p:spPr>
          <a:xfrm>
            <a:off x="6583772" y="38020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828A7E-86C5-AE4E-A61A-B8DF27BC6EBF}"/>
              </a:ext>
            </a:extLst>
          </p:cNvPr>
          <p:cNvSpPr txBox="1"/>
          <p:nvPr/>
        </p:nvSpPr>
        <p:spPr>
          <a:xfrm>
            <a:off x="7159636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CED03A-30B2-8A40-936D-879A4D58DDA9}"/>
              </a:ext>
            </a:extLst>
          </p:cNvPr>
          <p:cNvSpPr txBox="1"/>
          <p:nvPr/>
        </p:nvSpPr>
        <p:spPr>
          <a:xfrm>
            <a:off x="8190340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</p:spTree>
    <p:extLst>
      <p:ext uri="{BB962C8B-B14F-4D97-AF65-F5344CB8AC3E}">
        <p14:creationId xmlns:p14="http://schemas.microsoft.com/office/powerpoint/2010/main" val="258833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03463" y="1409256"/>
                <a:ext cx="11185074" cy="4931229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Jet energy scale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Jet energy resolution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B-tagging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Luminosity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PDF variations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ISR, FSR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Renormalization and factorization scales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Parton shower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Parton shower (</a:t>
                </a:r>
                <a:r>
                  <a:rPr lang="en-US" sz="1800" dirty="0" err="1"/>
                  <a:t>hdamp</a:t>
                </a:r>
                <a:r>
                  <a:rPr lang="en-US" sz="1800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Tune variations, cp5up, cp5down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463" y="1409256"/>
                <a:ext cx="11185074" cy="4931229"/>
              </a:xfrm>
              <a:blipFill>
                <a:blip r:embed="rId2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uncertainties list</a:t>
            </a:r>
          </a:p>
        </p:txBody>
      </p:sp>
    </p:spTree>
    <p:extLst>
      <p:ext uri="{BB962C8B-B14F-4D97-AF65-F5344CB8AC3E}">
        <p14:creationId xmlns:p14="http://schemas.microsoft.com/office/powerpoint/2010/main" val="324831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6"/>
          <p:cNvSpPr txBox="1">
            <a:spLocks noGrp="1"/>
          </p:cNvSpPr>
          <p:nvPr>
            <p:ph type="body" idx="1"/>
          </p:nvPr>
        </p:nvSpPr>
        <p:spPr>
          <a:xfrm>
            <a:off x="489856" y="1399222"/>
            <a:ext cx="11185074" cy="493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4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Perform the signal extraction for each individual year</a:t>
            </a:r>
            <a:endParaRPr dirty="0"/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The signal extraction is performed for the nominal samples and for each variation  separately</a:t>
            </a:r>
            <a:endParaRPr dirty="0"/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For the nominal sample and each variation, add the separate years to form a common signal</a:t>
            </a:r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/>
              <a:t> Correlations used in the addition of the uncertainties based on the corresponding recommendations from each group</a:t>
            </a:r>
            <a:endParaRPr dirty="0"/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Calculate combined response matrix</a:t>
            </a:r>
            <a:endParaRPr dirty="0"/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Calculate combined efficiency and acceptance</a:t>
            </a:r>
            <a:endParaRPr dirty="0"/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Unfold and calculate cross section for the nominal and each variation separately</a:t>
            </a:r>
            <a:endParaRPr dirty="0"/>
          </a:p>
          <a:p>
            <a:pPr marL="91440" lvl="0" indent="-158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Calculate the total systematic uncertainty to produce the final measurement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NTUA</a:t>
            </a:r>
            <a:endParaRPr dirty="0"/>
          </a:p>
        </p:txBody>
      </p:sp>
      <p:sp>
        <p:nvSpPr>
          <p:cNvPr id="603" name="Google Shape;603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604" name="Google Shape;604;p26"/>
          <p:cNvSpPr txBox="1"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Combination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591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6877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Systematic Uncertainties Breakdown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075D9F-770E-2E45-B929-2E4CCC48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07378" y="-136144"/>
            <a:ext cx="2953766" cy="4176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A187C1-0ABA-A642-AF23-11DB1B58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0856" y="2773391"/>
            <a:ext cx="2953766" cy="4176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5055C2-A372-AB4C-B396-0621E9F8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07378" y="2773390"/>
            <a:ext cx="2953766" cy="4176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F102B8-1AEF-144A-A496-1A5247CFC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0856" y="-136144"/>
            <a:ext cx="2953766" cy="41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6877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Systematic Uncertainties Breakdown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B5554-E188-B043-88DD-033ACD8A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6612" y="-147402"/>
            <a:ext cx="2953766" cy="417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52BF9-9ED3-3446-8740-AAEF41FD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117" y="-147401"/>
            <a:ext cx="2953766" cy="417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D3D7D6-2CE3-0641-BABB-DA61DFB4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26856" y="-147401"/>
            <a:ext cx="2953766" cy="4176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FF8372-D2AF-AC49-A310-994C801BE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85280" y="2924224"/>
            <a:ext cx="2997962" cy="4176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402D63-B7A3-984F-974A-FA5050CC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08758" y="2924224"/>
            <a:ext cx="2997962" cy="41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6B30-8B76-4DAE-9A64-D31E62E591C4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NTUA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efficiency of the reco+true selection"/>
          <p:cNvGrpSpPr/>
          <p:nvPr/>
        </p:nvGrpSpPr>
        <p:grpSpPr>
          <a:xfrm>
            <a:off x="3214018" y="4296475"/>
            <a:ext cx="2976064" cy="1111469"/>
            <a:chOff x="-1" y="0"/>
            <a:chExt cx="3967562" cy="1580754"/>
          </a:xfrm>
        </p:grpSpPr>
        <p:sp>
          <p:nvSpPr>
            <p:cNvPr id="16" name="Shape"/>
            <p:cNvSpPr/>
            <p:nvPr/>
          </p:nvSpPr>
          <p:spPr>
            <a:xfrm>
              <a:off x="-1" y="0"/>
              <a:ext cx="3967562" cy="158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901" y="7007"/>
                  </a:lnTo>
                  <a:lnTo>
                    <a:pt x="346" y="7007"/>
                  </a:lnTo>
                  <a:cubicBezTo>
                    <a:pt x="155" y="7007"/>
                    <a:pt x="0" y="7395"/>
                    <a:pt x="0" y="7874"/>
                  </a:cubicBezTo>
                  <a:lnTo>
                    <a:pt x="0" y="20732"/>
                  </a:lnTo>
                  <a:cubicBezTo>
                    <a:pt x="0" y="21212"/>
                    <a:pt x="155" y="21600"/>
                    <a:pt x="346" y="21600"/>
                  </a:cubicBezTo>
                  <a:lnTo>
                    <a:pt x="17761" y="21600"/>
                  </a:lnTo>
                  <a:cubicBezTo>
                    <a:pt x="17951" y="21600"/>
                    <a:pt x="18106" y="21212"/>
                    <a:pt x="18106" y="20732"/>
                  </a:cubicBezTo>
                  <a:lnTo>
                    <a:pt x="18106" y="966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 sz="1758"/>
            </a:p>
          </p:txBody>
        </p:sp>
        <p:sp>
          <p:nvSpPr>
            <p:cNvPr id="18" name="efficiency of the reco+true selection"/>
            <p:cNvSpPr txBox="1"/>
            <p:nvPr/>
          </p:nvSpPr>
          <p:spPr>
            <a:xfrm>
              <a:off x="-1" y="632035"/>
              <a:ext cx="3967562" cy="872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1758" dirty="0"/>
                <a:t>true </a:t>
              </a:r>
              <a:r>
                <a:rPr sz="1758" dirty="0"/>
                <a:t>efficiency of the </a:t>
              </a:r>
              <a:br>
                <a:rPr lang="en-US" sz="1758" dirty="0"/>
              </a:br>
              <a:r>
                <a:rPr sz="1758" dirty="0" err="1"/>
                <a:t>reco+true</a:t>
              </a:r>
              <a:r>
                <a:rPr sz="1758" dirty="0"/>
                <a:t> selection</a:t>
              </a:r>
            </a:p>
          </p:txBody>
        </p:sp>
      </p:grpSp>
      <p:grpSp>
        <p:nvGrpSpPr>
          <p:cNvPr id="20" name="migration matrix"/>
          <p:cNvGrpSpPr/>
          <p:nvPr/>
        </p:nvGrpSpPr>
        <p:grpSpPr>
          <a:xfrm>
            <a:off x="5845275" y="4080767"/>
            <a:ext cx="1842833" cy="1327177"/>
            <a:chOff x="-1" y="0"/>
            <a:chExt cx="2620918" cy="1887539"/>
          </a:xfrm>
        </p:grpSpPr>
        <p:sp>
          <p:nvSpPr>
            <p:cNvPr id="21" name="Shape"/>
            <p:cNvSpPr/>
            <p:nvPr/>
          </p:nvSpPr>
          <p:spPr>
            <a:xfrm>
              <a:off x="-1" y="0"/>
              <a:ext cx="2508252" cy="1887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93" y="0"/>
                  </a:moveTo>
                  <a:lnTo>
                    <a:pt x="17099" y="9378"/>
                  </a:lnTo>
                  <a:lnTo>
                    <a:pt x="547" y="9378"/>
                  </a:lnTo>
                  <a:cubicBezTo>
                    <a:pt x="245" y="9378"/>
                    <a:pt x="0" y="9704"/>
                    <a:pt x="0" y="10105"/>
                  </a:cubicBezTo>
                  <a:lnTo>
                    <a:pt x="0" y="20873"/>
                  </a:lnTo>
                  <a:cubicBezTo>
                    <a:pt x="0" y="21275"/>
                    <a:pt x="245" y="21600"/>
                    <a:pt x="547" y="21600"/>
                  </a:cubicBezTo>
                  <a:lnTo>
                    <a:pt x="21053" y="21600"/>
                  </a:lnTo>
                  <a:cubicBezTo>
                    <a:pt x="21355" y="21600"/>
                    <a:pt x="21600" y="21275"/>
                    <a:pt x="21600" y="20873"/>
                  </a:cubicBezTo>
                  <a:lnTo>
                    <a:pt x="21600" y="10105"/>
                  </a:lnTo>
                  <a:cubicBezTo>
                    <a:pt x="21600" y="9704"/>
                    <a:pt x="21355" y="9378"/>
                    <a:pt x="21053" y="9378"/>
                  </a:cubicBezTo>
                  <a:lnTo>
                    <a:pt x="19286" y="9378"/>
                  </a:lnTo>
                  <a:lnTo>
                    <a:pt x="18193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 sz="1758"/>
            </a:p>
          </p:txBody>
        </p:sp>
        <p:sp>
          <p:nvSpPr>
            <p:cNvPr id="22" name="migration matrix"/>
            <p:cNvSpPr txBox="1"/>
            <p:nvPr/>
          </p:nvSpPr>
          <p:spPr>
            <a:xfrm>
              <a:off x="112666" y="1045864"/>
              <a:ext cx="2508251" cy="48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758" dirty="0"/>
                <a:t>migration matrix</a:t>
              </a:r>
            </a:p>
          </p:txBody>
        </p:sp>
      </p:grpSp>
      <p:grpSp>
        <p:nvGrpSpPr>
          <p:cNvPr id="23" name="reco efficiency of the reco+true selection"/>
          <p:cNvGrpSpPr/>
          <p:nvPr/>
        </p:nvGrpSpPr>
        <p:grpSpPr>
          <a:xfrm>
            <a:off x="7648561" y="4100022"/>
            <a:ext cx="2534885" cy="1307923"/>
            <a:chOff x="-1" y="0"/>
            <a:chExt cx="3605169" cy="1860155"/>
          </a:xfrm>
        </p:grpSpPr>
        <p:sp>
          <p:nvSpPr>
            <p:cNvPr id="24" name="Shape"/>
            <p:cNvSpPr/>
            <p:nvPr/>
          </p:nvSpPr>
          <p:spPr>
            <a:xfrm>
              <a:off x="-1" y="0"/>
              <a:ext cx="3325816" cy="186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76" y="0"/>
                  </a:moveTo>
                  <a:lnTo>
                    <a:pt x="3451" y="9199"/>
                  </a:lnTo>
                  <a:lnTo>
                    <a:pt x="412" y="9199"/>
                  </a:lnTo>
                  <a:cubicBezTo>
                    <a:pt x="185" y="9199"/>
                    <a:pt x="0" y="9529"/>
                    <a:pt x="0" y="9936"/>
                  </a:cubicBezTo>
                  <a:lnTo>
                    <a:pt x="0" y="20863"/>
                  </a:lnTo>
                  <a:cubicBezTo>
                    <a:pt x="0" y="21270"/>
                    <a:pt x="185" y="21600"/>
                    <a:pt x="412" y="21600"/>
                  </a:cubicBezTo>
                  <a:lnTo>
                    <a:pt x="21188" y="21600"/>
                  </a:lnTo>
                  <a:cubicBezTo>
                    <a:pt x="21415" y="21600"/>
                    <a:pt x="21600" y="21270"/>
                    <a:pt x="21600" y="20863"/>
                  </a:cubicBezTo>
                  <a:lnTo>
                    <a:pt x="21600" y="9936"/>
                  </a:lnTo>
                  <a:cubicBezTo>
                    <a:pt x="21600" y="9529"/>
                    <a:pt x="21415" y="9199"/>
                    <a:pt x="21188" y="9199"/>
                  </a:cubicBezTo>
                  <a:lnTo>
                    <a:pt x="5101" y="9199"/>
                  </a:lnTo>
                  <a:lnTo>
                    <a:pt x="4276" y="0"/>
                  </a:ln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pPr>
              <a:endParaRPr sz="1758"/>
            </a:p>
          </p:txBody>
        </p:sp>
        <p:sp>
          <p:nvSpPr>
            <p:cNvPr id="25" name="reco efficiency of the reco+true selection"/>
            <p:cNvSpPr txBox="1"/>
            <p:nvPr/>
          </p:nvSpPr>
          <p:spPr>
            <a:xfrm>
              <a:off x="279352" y="808244"/>
              <a:ext cx="3325816" cy="872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5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758" dirty="0" err="1"/>
                <a:t>reco</a:t>
              </a:r>
              <a:r>
                <a:rPr sz="1758" dirty="0"/>
                <a:t> efficiency of the </a:t>
              </a:r>
              <a:r>
                <a:rPr sz="1758" dirty="0" err="1"/>
                <a:t>reco+true</a:t>
              </a:r>
              <a:r>
                <a:rPr sz="1758" dirty="0"/>
                <a:t> selection</a:t>
              </a:r>
            </a:p>
          </p:txBody>
        </p:sp>
      </p:grpSp>
      <p:grpSp>
        <p:nvGrpSpPr>
          <p:cNvPr id="26" name="Unfolding: simple response matrix inversion w/o regularisation"/>
          <p:cNvGrpSpPr/>
          <p:nvPr/>
        </p:nvGrpSpPr>
        <p:grpSpPr>
          <a:xfrm>
            <a:off x="2756527" y="5610593"/>
            <a:ext cx="7674521" cy="436833"/>
            <a:chOff x="-1" y="-1"/>
            <a:chExt cx="10914872" cy="621272"/>
          </a:xfrm>
        </p:grpSpPr>
        <p:sp>
          <p:nvSpPr>
            <p:cNvPr id="27" name="Rectangle"/>
            <p:cNvSpPr/>
            <p:nvPr/>
          </p:nvSpPr>
          <p:spPr>
            <a:xfrm>
              <a:off x="-1" y="-1"/>
              <a:ext cx="10914872" cy="62127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9"/>
            </a:p>
          </p:txBody>
        </p:sp>
        <p:sp>
          <p:nvSpPr>
            <p:cNvPr id="28" name="Unfolding: simple response matrix inversion w/o regularisation"/>
            <p:cNvSpPr txBox="1"/>
            <p:nvPr/>
          </p:nvSpPr>
          <p:spPr>
            <a:xfrm>
              <a:off x="-1" y="28530"/>
              <a:ext cx="10914872" cy="564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9" dirty="0"/>
                <a:t>Unfolding: simple response matrix inversion w/o </a:t>
              </a:r>
              <a:r>
                <a:rPr sz="2109" dirty="0" err="1"/>
                <a:t>regularisation</a:t>
              </a:r>
              <a:endParaRPr sz="2109" dirty="0"/>
            </a:p>
          </p:txBody>
        </p:sp>
      </p:grpSp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83" y="3288467"/>
            <a:ext cx="5633095" cy="117739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Parton"/>
          <p:cNvSpPr txBox="1"/>
          <p:nvPr/>
        </p:nvSpPr>
        <p:spPr>
          <a:xfrm>
            <a:off x="1358584" y="789310"/>
            <a:ext cx="136199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b="1" dirty="0"/>
              <a:t>Parton</a:t>
            </a:r>
            <a:endParaRPr b="1" dirty="0"/>
          </a:p>
        </p:txBody>
      </p:sp>
      <p:sp>
        <p:nvSpPr>
          <p:cNvPr id="31" name="Particle…"/>
          <p:cNvSpPr txBox="1"/>
          <p:nvPr/>
        </p:nvSpPr>
        <p:spPr>
          <a:xfrm>
            <a:off x="9805151" y="331963"/>
            <a:ext cx="129227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b="1" dirty="0"/>
              <a:t>Particle level</a:t>
            </a:r>
            <a:endParaRPr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AFE0B2-AE61-44A7-803D-74C52650A6E2}"/>
              </a:ext>
            </a:extLst>
          </p:cNvPr>
          <p:cNvSpPr txBox="1"/>
          <p:nvPr/>
        </p:nvSpPr>
        <p:spPr>
          <a:xfrm>
            <a:off x="111965" y="33090"/>
            <a:ext cx="415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Parton &amp; Particle levels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F30E8-54E2-4B6B-8616-9C9840E08B05}"/>
              </a:ext>
            </a:extLst>
          </p:cNvPr>
          <p:cNvSpPr txBox="1"/>
          <p:nvPr/>
        </p:nvSpPr>
        <p:spPr>
          <a:xfrm>
            <a:off x="6930105" y="2613826"/>
            <a:ext cx="97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Reco</a:t>
            </a:r>
            <a:r>
              <a:rPr lang="en-US" sz="1000" dirty="0"/>
              <a:t>/Fiducial</a:t>
            </a:r>
            <a:br>
              <a:rPr lang="en-US" sz="1000" dirty="0"/>
            </a:br>
            <a:r>
              <a:rPr lang="en-US" sz="1000" dirty="0"/>
              <a:t>Phase space</a:t>
            </a:r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526FDFCA-EADF-4CE4-83F2-EEF94B9A67E4}"/>
              </a:ext>
            </a:extLst>
          </p:cNvPr>
          <p:cNvSpPr/>
          <p:nvPr/>
        </p:nvSpPr>
        <p:spPr>
          <a:xfrm>
            <a:off x="6484620" y="1762329"/>
            <a:ext cx="1748409" cy="1367680"/>
          </a:xfrm>
          <a:custGeom>
            <a:avLst/>
            <a:gdLst>
              <a:gd name="connsiteX0" fmla="*/ 822793 w 1748409"/>
              <a:gd name="connsiteY0" fmla="*/ 0 h 1383002"/>
              <a:gd name="connsiteX1" fmla="*/ 1748409 w 1748409"/>
              <a:gd name="connsiteY1" fmla="*/ 691501 h 1383002"/>
              <a:gd name="connsiteX2" fmla="*/ 822793 w 1748409"/>
              <a:gd name="connsiteY2" fmla="*/ 1383002 h 1383002"/>
              <a:gd name="connsiteX3" fmla="*/ 8894 w 1748409"/>
              <a:gd name="connsiteY3" fmla="*/ 1021111 h 1383002"/>
              <a:gd name="connsiteX4" fmla="*/ 0 w 1748409"/>
              <a:gd name="connsiteY4" fmla="*/ 1007318 h 1383002"/>
              <a:gd name="connsiteX5" fmla="*/ 26710 w 1748409"/>
              <a:gd name="connsiteY5" fmla="*/ 984829 h 1383002"/>
              <a:gd name="connsiteX6" fmla="*/ 353230 w 1748409"/>
              <a:gd name="connsiteY6" fmla="*/ 288839 h 1383002"/>
              <a:gd name="connsiteX7" fmla="*/ 345848 w 1748409"/>
              <a:gd name="connsiteY7" fmla="*/ 176967 h 1383002"/>
              <a:gd name="connsiteX8" fmla="*/ 331949 w 1748409"/>
              <a:gd name="connsiteY8" fmla="*/ 107281 h 1383002"/>
              <a:gd name="connsiteX9" fmla="*/ 462501 w 1748409"/>
              <a:gd name="connsiteY9" fmla="*/ 54342 h 1383002"/>
              <a:gd name="connsiteX10" fmla="*/ 822793 w 1748409"/>
              <a:gd name="connsiteY10" fmla="*/ 0 h 138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8409" h="1383002">
                <a:moveTo>
                  <a:pt x="822793" y="0"/>
                </a:moveTo>
                <a:cubicBezTo>
                  <a:pt x="1333997" y="0"/>
                  <a:pt x="1748409" y="309596"/>
                  <a:pt x="1748409" y="691501"/>
                </a:cubicBezTo>
                <a:cubicBezTo>
                  <a:pt x="1748409" y="1073406"/>
                  <a:pt x="1333997" y="1383002"/>
                  <a:pt x="822793" y="1383002"/>
                </a:cubicBezTo>
                <a:cubicBezTo>
                  <a:pt x="471340" y="1383002"/>
                  <a:pt x="165637" y="1236670"/>
                  <a:pt x="8894" y="1021111"/>
                </a:cubicBezTo>
                <a:lnTo>
                  <a:pt x="0" y="1007318"/>
                </a:lnTo>
                <a:lnTo>
                  <a:pt x="26710" y="984829"/>
                </a:lnTo>
                <a:cubicBezTo>
                  <a:pt x="230694" y="795693"/>
                  <a:pt x="353230" y="553216"/>
                  <a:pt x="353230" y="288839"/>
                </a:cubicBezTo>
                <a:cubicBezTo>
                  <a:pt x="353230" y="251071"/>
                  <a:pt x="350730" y="213750"/>
                  <a:pt x="345848" y="176967"/>
                </a:cubicBezTo>
                <a:lnTo>
                  <a:pt x="331949" y="107281"/>
                </a:lnTo>
                <a:lnTo>
                  <a:pt x="462501" y="54342"/>
                </a:lnTo>
                <a:cubicBezTo>
                  <a:pt x="573241" y="19350"/>
                  <a:pt x="694992" y="0"/>
                  <a:pt x="822793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42">
            <a:extLst>
              <a:ext uri="{FF2B5EF4-FFF2-40B4-BE49-F238E27FC236}">
                <a16:creationId xmlns:a16="http://schemas.microsoft.com/office/drawing/2014/main" id="{9645B0FE-CE14-4072-9B27-F766B35D8B4D}"/>
              </a:ext>
            </a:extLst>
          </p:cNvPr>
          <p:cNvSpPr/>
          <p:nvPr/>
        </p:nvSpPr>
        <p:spPr>
          <a:xfrm>
            <a:off x="3984009" y="955893"/>
            <a:ext cx="2838519" cy="2164086"/>
          </a:xfrm>
          <a:custGeom>
            <a:avLst/>
            <a:gdLst>
              <a:gd name="connsiteX0" fmla="*/ 1429900 w 2838519"/>
              <a:gd name="connsiteY0" fmla="*/ 0 h 2188328"/>
              <a:gd name="connsiteX1" fmla="*/ 2830750 w 2838519"/>
              <a:gd name="connsiteY1" fmla="*/ 873652 h 2188328"/>
              <a:gd name="connsiteX2" fmla="*/ 2838519 w 2838519"/>
              <a:gd name="connsiteY2" fmla="*/ 912606 h 2188328"/>
              <a:gd name="connsiteX3" fmla="*/ 2811842 w 2838519"/>
              <a:gd name="connsiteY3" fmla="*/ 923423 h 2188328"/>
              <a:gd name="connsiteX4" fmla="*/ 2403747 w 2838519"/>
              <a:gd name="connsiteY4" fmla="*/ 1496826 h 2188328"/>
              <a:gd name="connsiteX5" fmla="*/ 2476486 w 2838519"/>
              <a:gd name="connsiteY5" fmla="*/ 1765989 h 2188328"/>
              <a:gd name="connsiteX6" fmla="*/ 2506570 w 2838519"/>
              <a:gd name="connsiteY6" fmla="*/ 1812643 h 2188328"/>
              <a:gd name="connsiteX7" fmla="*/ 2440992 w 2838519"/>
              <a:gd name="connsiteY7" fmla="*/ 1867855 h 2188328"/>
              <a:gd name="connsiteX8" fmla="*/ 1429900 w 2838519"/>
              <a:gd name="connsiteY8" fmla="*/ 2188328 h 2188328"/>
              <a:gd name="connsiteX9" fmla="*/ 0 w 2838519"/>
              <a:gd name="connsiteY9" fmla="*/ 1094164 h 2188328"/>
              <a:gd name="connsiteX10" fmla="*/ 1429900 w 2838519"/>
              <a:gd name="connsiteY10" fmla="*/ 0 h 218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38519" h="2188328">
                <a:moveTo>
                  <a:pt x="1429900" y="0"/>
                </a:moveTo>
                <a:cubicBezTo>
                  <a:pt x="2120898" y="0"/>
                  <a:pt x="2697417" y="375060"/>
                  <a:pt x="2830750" y="873652"/>
                </a:cubicBezTo>
                <a:lnTo>
                  <a:pt x="2838519" y="912606"/>
                </a:lnTo>
                <a:lnTo>
                  <a:pt x="2811842" y="923423"/>
                </a:lnTo>
                <a:cubicBezTo>
                  <a:pt x="2565627" y="1047691"/>
                  <a:pt x="2403747" y="1258135"/>
                  <a:pt x="2403747" y="1496826"/>
                </a:cubicBezTo>
                <a:cubicBezTo>
                  <a:pt x="2403747" y="1592302"/>
                  <a:pt x="2429648" y="1683259"/>
                  <a:pt x="2476486" y="1765989"/>
                </a:cubicBezTo>
                <a:lnTo>
                  <a:pt x="2506570" y="1812643"/>
                </a:lnTo>
                <a:lnTo>
                  <a:pt x="2440992" y="1867855"/>
                </a:lnTo>
                <a:cubicBezTo>
                  <a:pt x="2182231" y="2065860"/>
                  <a:pt x="1824756" y="2188328"/>
                  <a:pt x="1429900" y="2188328"/>
                </a:cubicBezTo>
                <a:cubicBezTo>
                  <a:pt x="640188" y="2188328"/>
                  <a:pt x="0" y="1698454"/>
                  <a:pt x="0" y="1094164"/>
                </a:cubicBezTo>
                <a:cubicBezTo>
                  <a:pt x="0" y="489874"/>
                  <a:pt x="640188" y="0"/>
                  <a:pt x="142990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43">
            <a:extLst>
              <a:ext uri="{FF2B5EF4-FFF2-40B4-BE49-F238E27FC236}">
                <a16:creationId xmlns:a16="http://schemas.microsoft.com/office/drawing/2014/main" id="{EA224683-0BF5-4920-A425-64779018955D}"/>
              </a:ext>
            </a:extLst>
          </p:cNvPr>
          <p:cNvSpPr/>
          <p:nvPr/>
        </p:nvSpPr>
        <p:spPr>
          <a:xfrm>
            <a:off x="6390490" y="1868500"/>
            <a:ext cx="456053" cy="890066"/>
          </a:xfrm>
          <a:custGeom>
            <a:avLst/>
            <a:gdLst>
              <a:gd name="connsiteX0" fmla="*/ 434772 w 456053"/>
              <a:gd name="connsiteY0" fmla="*/ 0 h 900037"/>
              <a:gd name="connsiteX1" fmla="*/ 448671 w 456053"/>
              <a:gd name="connsiteY1" fmla="*/ 69686 h 900037"/>
              <a:gd name="connsiteX2" fmla="*/ 456053 w 456053"/>
              <a:gd name="connsiteY2" fmla="*/ 181558 h 900037"/>
              <a:gd name="connsiteX3" fmla="*/ 129533 w 456053"/>
              <a:gd name="connsiteY3" fmla="*/ 877548 h 900037"/>
              <a:gd name="connsiteX4" fmla="*/ 102823 w 456053"/>
              <a:gd name="connsiteY4" fmla="*/ 900037 h 900037"/>
              <a:gd name="connsiteX5" fmla="*/ 72739 w 456053"/>
              <a:gd name="connsiteY5" fmla="*/ 853383 h 900037"/>
              <a:gd name="connsiteX6" fmla="*/ 0 w 456053"/>
              <a:gd name="connsiteY6" fmla="*/ 584220 h 900037"/>
              <a:gd name="connsiteX7" fmla="*/ 408095 w 456053"/>
              <a:gd name="connsiteY7" fmla="*/ 10817 h 900037"/>
              <a:gd name="connsiteX8" fmla="*/ 434772 w 456053"/>
              <a:gd name="connsiteY8" fmla="*/ 0 h 9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053" h="900037">
                <a:moveTo>
                  <a:pt x="434772" y="0"/>
                </a:moveTo>
                <a:lnTo>
                  <a:pt x="448671" y="69686"/>
                </a:lnTo>
                <a:cubicBezTo>
                  <a:pt x="453553" y="106469"/>
                  <a:pt x="456053" y="143790"/>
                  <a:pt x="456053" y="181558"/>
                </a:cubicBezTo>
                <a:cubicBezTo>
                  <a:pt x="456053" y="445935"/>
                  <a:pt x="333517" y="688412"/>
                  <a:pt x="129533" y="877548"/>
                </a:cubicBezTo>
                <a:lnTo>
                  <a:pt x="102823" y="900037"/>
                </a:lnTo>
                <a:lnTo>
                  <a:pt x="72739" y="853383"/>
                </a:lnTo>
                <a:cubicBezTo>
                  <a:pt x="25901" y="770653"/>
                  <a:pt x="0" y="679696"/>
                  <a:pt x="0" y="584220"/>
                </a:cubicBezTo>
                <a:cubicBezTo>
                  <a:pt x="0" y="345529"/>
                  <a:pt x="161880" y="135085"/>
                  <a:pt x="408095" y="10817"/>
                </a:cubicBezTo>
                <a:lnTo>
                  <a:pt x="434772" y="0"/>
                </a:lnTo>
                <a:close/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DD0B4-7F9D-4BF0-88BF-B88E4BA69CE6}"/>
              </a:ext>
            </a:extLst>
          </p:cNvPr>
          <p:cNvSpPr txBox="1"/>
          <p:nvPr/>
        </p:nvSpPr>
        <p:spPr>
          <a:xfrm>
            <a:off x="4373617" y="1834411"/>
            <a:ext cx="139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Parton Phase space</a:t>
            </a:r>
          </a:p>
        </p:txBody>
      </p:sp>
      <p:sp>
        <p:nvSpPr>
          <p:cNvPr id="38" name="Arrow: Curved Up 14">
            <a:extLst>
              <a:ext uri="{FF2B5EF4-FFF2-40B4-BE49-F238E27FC236}">
                <a16:creationId xmlns:a16="http://schemas.microsoft.com/office/drawing/2014/main" id="{8542F911-9A7A-4470-8538-2B7467931D0E}"/>
              </a:ext>
            </a:extLst>
          </p:cNvPr>
          <p:cNvSpPr/>
          <p:nvPr/>
        </p:nvSpPr>
        <p:spPr>
          <a:xfrm rot="13436685">
            <a:off x="6922536" y="1856128"/>
            <a:ext cx="957343" cy="504731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Arrow: Curved Up 55">
            <a:extLst>
              <a:ext uri="{FF2B5EF4-FFF2-40B4-BE49-F238E27FC236}">
                <a16:creationId xmlns:a16="http://schemas.microsoft.com/office/drawing/2014/main" id="{29D291CE-185C-4972-9C8F-529CE6B2683F}"/>
              </a:ext>
            </a:extLst>
          </p:cNvPr>
          <p:cNvSpPr/>
          <p:nvPr/>
        </p:nvSpPr>
        <p:spPr>
          <a:xfrm rot="11866235">
            <a:off x="5823443" y="1469709"/>
            <a:ext cx="957343" cy="504731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7B5FED-BD69-43D3-B075-A0D0C1920C9A}"/>
              </a:ext>
            </a:extLst>
          </p:cNvPr>
          <p:cNvSpPr/>
          <p:nvPr/>
        </p:nvSpPr>
        <p:spPr>
          <a:xfrm>
            <a:off x="3628443" y="712691"/>
            <a:ext cx="4951933" cy="25527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17">
                <a:extLst>
                  <a:ext uri="{FF2B5EF4-FFF2-40B4-BE49-F238E27FC236}">
                    <a16:creationId xmlns:a16="http://schemas.microsoft.com/office/drawing/2014/main" id="{0469E733-EAFE-4688-BA22-4F04B618DC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770746" y="732427"/>
              <a:ext cx="3361088" cy="279463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80544">
                      <a:extLst>
                        <a:ext uri="{9D8B030D-6E8A-4147-A177-3AD203B41FA5}">
                          <a16:colId xmlns:a16="http://schemas.microsoft.com/office/drawing/2014/main" val="921311456"/>
                        </a:ext>
                      </a:extLst>
                    </a:gridCol>
                    <a:gridCol w="1680544">
                      <a:extLst>
                        <a:ext uri="{9D8B030D-6E8A-4147-A177-3AD203B41FA5}">
                          <a16:colId xmlns:a16="http://schemas.microsoft.com/office/drawing/2014/main" val="2328464470"/>
                        </a:ext>
                      </a:extLst>
                    </a:gridCol>
                  </a:tblGrid>
                  <a:tr h="226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Observable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Requirement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5804806"/>
                      </a:ext>
                    </a:extLst>
                  </a:tr>
                  <a:tr h="3506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𝑗𝑒𝑡𝑠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6681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𝑗𝑒𝑡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450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0029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𝑗𝑒𝑡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450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66731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b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𝑗𝑒𝑡</m:t>
                                  </m:r>
                                  <m:r>
                                    <a:rPr lang="en-US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1, 2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|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&lt; 2.4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6027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𝑆𝐷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𝑗𝑒𝑡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1, 2 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(120, 220)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633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1000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9328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17">
                <a:extLst>
                  <a:ext uri="{FF2B5EF4-FFF2-40B4-BE49-F238E27FC236}">
                    <a16:creationId xmlns:a16="http://schemas.microsoft.com/office/drawing/2014/main" id="{0469E733-EAFE-4688-BA22-4F04B618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998664"/>
                  </p:ext>
                </p:extLst>
              </p:nvPr>
            </p:nvGraphicFramePr>
            <p:xfrm>
              <a:off x="8770746" y="732427"/>
              <a:ext cx="3361088" cy="279463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80544">
                      <a:extLst>
                        <a:ext uri="{9D8B030D-6E8A-4147-A177-3AD203B41FA5}">
                          <a16:colId xmlns:a16="http://schemas.microsoft.com/office/drawing/2014/main" val="921311456"/>
                        </a:ext>
                      </a:extLst>
                    </a:gridCol>
                    <a:gridCol w="1680544">
                      <a:extLst>
                        <a:ext uri="{9D8B030D-6E8A-4147-A177-3AD203B41FA5}">
                          <a16:colId xmlns:a16="http://schemas.microsoft.com/office/drawing/2014/main" val="232846447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Observable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Requirement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5804806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101563" r="-100361" b="-5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6681295"/>
                      </a:ext>
                    </a:extLst>
                  </a:tr>
                  <a:tr h="4253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184286" r="-100361" b="-39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450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0029405"/>
                      </a:ext>
                    </a:extLst>
                  </a:tr>
                  <a:tr h="4253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288406" r="-100361" b="-3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450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66731653"/>
                      </a:ext>
                    </a:extLst>
                  </a:tr>
                  <a:tr h="3745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432258" r="-100361" b="-2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&lt; 2.4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6027429"/>
                      </a:ext>
                    </a:extLst>
                  </a:tr>
                  <a:tr h="427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471429" r="-100361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 (120, 220)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633064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1" t="-625000" r="-100361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1000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93286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17">
                <a:extLst>
                  <a:ext uri="{FF2B5EF4-FFF2-40B4-BE49-F238E27FC236}">
                    <a16:creationId xmlns:a16="http://schemas.microsoft.com/office/drawing/2014/main" id="{EDFCDA27-4C79-4CCD-B394-672669C27A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862" y="1262849"/>
              <a:ext cx="3361088" cy="18667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80544">
                      <a:extLst>
                        <a:ext uri="{9D8B030D-6E8A-4147-A177-3AD203B41FA5}">
                          <a16:colId xmlns:a16="http://schemas.microsoft.com/office/drawing/2014/main" val="921311456"/>
                        </a:ext>
                      </a:extLst>
                    </a:gridCol>
                    <a:gridCol w="1680544">
                      <a:extLst>
                        <a:ext uri="{9D8B030D-6E8A-4147-A177-3AD203B41FA5}">
                          <a16:colId xmlns:a16="http://schemas.microsoft.com/office/drawing/2014/main" val="2328464470"/>
                        </a:ext>
                      </a:extLst>
                    </a:gridCol>
                  </a:tblGrid>
                  <a:tr h="3506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Observable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Requirement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58048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450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0029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400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7954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b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|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&lt; 2.4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6027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1000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6330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17">
                <a:extLst>
                  <a:ext uri="{FF2B5EF4-FFF2-40B4-BE49-F238E27FC236}">
                    <a16:creationId xmlns:a16="http://schemas.microsoft.com/office/drawing/2014/main" id="{EDFCDA27-4C79-4CCD-B394-672669C27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6020286"/>
                  </p:ext>
                </p:extLst>
              </p:nvPr>
            </p:nvGraphicFramePr>
            <p:xfrm>
              <a:off x="60862" y="1262849"/>
              <a:ext cx="3361088" cy="18667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80544">
                      <a:extLst>
                        <a:ext uri="{9D8B030D-6E8A-4147-A177-3AD203B41FA5}">
                          <a16:colId xmlns:a16="http://schemas.microsoft.com/office/drawing/2014/main" val="921311456"/>
                        </a:ext>
                      </a:extLst>
                    </a:gridCol>
                    <a:gridCol w="1680544">
                      <a:extLst>
                        <a:ext uri="{9D8B030D-6E8A-4147-A177-3AD203B41FA5}">
                          <a16:colId xmlns:a16="http://schemas.microsoft.com/office/drawing/2014/main" val="232846447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Observable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Requirement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758048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1" t="-106557" r="-100361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450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70029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1" t="-206557" r="-100361" b="-2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400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7954305"/>
                      </a:ext>
                    </a:extLst>
                  </a:tr>
                  <a:tr h="388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1" t="-292188" r="-100361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&lt; 2.4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6027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1" t="-411475" r="-1003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ysClr val="windowText" lastClr="000000"/>
                              </a:solidFill>
                            </a:rPr>
                            <a:t>&gt; 1000 GeV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6330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038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NTUA</a:t>
            </a:r>
            <a:endParaRPr dirty="0"/>
          </a:p>
        </p:txBody>
      </p:sp>
      <p:sp>
        <p:nvSpPr>
          <p:cNvPr id="266" name="Google Shape;266;p7"/>
          <p:cNvSpPr txBox="1"/>
          <p:nvPr/>
        </p:nvSpPr>
        <p:spPr>
          <a:xfrm>
            <a:off x="204475" y="33090"/>
            <a:ext cx="117830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Final Results (absolute)</a:t>
            </a:r>
            <a:endParaRPr lang="en-US" sz="2800" dirty="0"/>
          </a:p>
        </p:txBody>
      </p:sp>
      <p:sp>
        <p:nvSpPr>
          <p:cNvPr id="267" name="Google Shape;267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8E1D-D225-F84B-85F9-86E1A35F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8714" y="908685"/>
            <a:ext cx="4853940" cy="5040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95467-FFE4-364C-B618-A41377C7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89344" y="908685"/>
            <a:ext cx="4853940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4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NTUA</a:t>
            </a:r>
            <a:endParaRPr dirty="0"/>
          </a:p>
        </p:txBody>
      </p:sp>
      <p:sp>
        <p:nvSpPr>
          <p:cNvPr id="266" name="Google Shape;266;p7"/>
          <p:cNvSpPr txBox="1"/>
          <p:nvPr/>
        </p:nvSpPr>
        <p:spPr>
          <a:xfrm>
            <a:off x="204475" y="33090"/>
            <a:ext cx="117830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Final Results (normalized)</a:t>
            </a:r>
            <a:endParaRPr lang="en-US" sz="2800" dirty="0"/>
          </a:p>
        </p:txBody>
      </p:sp>
      <p:sp>
        <p:nvSpPr>
          <p:cNvPr id="267" name="Google Shape;267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BE6A-F373-5646-8040-C84FF98B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48714" y="908685"/>
            <a:ext cx="4853940" cy="5040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EC25D-ABAF-5946-BE9A-2A36444D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89344" y="908685"/>
            <a:ext cx="4853940" cy="50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Analysis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76" y="697155"/>
            <a:ext cx="548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j-lt"/>
              </a:rPr>
              <a:t>Differential cross section for boosted ttbar pair fully hadronic final state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j-lt"/>
              </a:rPr>
              <a:t>Trying to identify two big jets that contain the products of the top/anti-top decay. 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pic>
        <p:nvPicPr>
          <p:cNvPr id="1025" name="Picture 1" descr="page2image54691664">
            <a:extLst>
              <a:ext uri="{FF2B5EF4-FFF2-40B4-BE49-F238E27FC236}">
                <a16:creationId xmlns:a16="http://schemas.microsoft.com/office/drawing/2014/main" id="{74387BC2-073F-BD46-BCAB-EA5878689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9"/>
          <a:stretch/>
        </p:blipFill>
        <p:spPr bwMode="auto">
          <a:xfrm>
            <a:off x="5940669" y="568192"/>
            <a:ext cx="6063761" cy="388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4691248">
            <a:extLst>
              <a:ext uri="{FF2B5EF4-FFF2-40B4-BE49-F238E27FC236}">
                <a16:creationId xmlns:a16="http://schemas.microsoft.com/office/drawing/2014/main" id="{6FC03010-0DA9-9B4F-95CB-39583E19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" y="2055543"/>
            <a:ext cx="4697563" cy="41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46D80C-CE20-944B-8F60-2EC30533F90B}"/>
              </a:ext>
            </a:extLst>
          </p:cNvPr>
          <p:cNvSpPr/>
          <p:nvPr/>
        </p:nvSpPr>
        <p:spPr>
          <a:xfrm>
            <a:off x="6920484" y="4624902"/>
            <a:ext cx="4104130" cy="139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GB" sz="1600" dirty="0">
                <a:effectLst/>
                <a:latin typeface="+mj-lt"/>
              </a:rPr>
              <a:t>A NN, for tagging ttbar events was used in TOP-18-013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GB" sz="1600" dirty="0">
                <a:effectLst/>
                <a:latin typeface="+mj-lt"/>
              </a:rPr>
              <a:t>A BDT for tagging jets as tops is used in this analysis </a:t>
            </a:r>
          </a:p>
        </p:txBody>
      </p:sp>
    </p:spTree>
    <p:extLst>
      <p:ext uri="{BB962C8B-B14F-4D97-AF65-F5344CB8AC3E}">
        <p14:creationId xmlns:p14="http://schemas.microsoft.com/office/powerpoint/2010/main" val="5693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43" y="290578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Backup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5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NTUA I. PAPAKRIVOPOULOS</a:t>
            </a:r>
            <a:endParaRPr/>
          </a:p>
        </p:txBody>
      </p:sp>
      <p:sp>
        <p:nvSpPr>
          <p:cNvPr id="266" name="Google Shape;266;p7"/>
          <p:cNvSpPr txBox="1"/>
          <p:nvPr/>
        </p:nvSpPr>
        <p:spPr>
          <a:xfrm>
            <a:off x="204475" y="33090"/>
            <a:ext cx="117830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Tagger</a:t>
            </a:r>
            <a:endParaRPr lang="en-US" sz="2800" dirty="0"/>
          </a:p>
        </p:txBody>
      </p:sp>
      <p:sp>
        <p:nvSpPr>
          <p:cNvPr id="267" name="Google Shape;267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68" name="Google Shape;268;p7" descr="Chart, hist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4399" y="3478008"/>
            <a:ext cx="37973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7" descr="Chart, hist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0303" y="3478008"/>
            <a:ext cx="37973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7" descr="Chart, histo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0303" y="556310"/>
            <a:ext cx="37973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 descr="Chart, histo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4399" y="556310"/>
            <a:ext cx="37973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/>
        </p:nvSpPr>
        <p:spPr>
          <a:xfrm>
            <a:off x="0" y="1477948"/>
            <a:ext cx="14384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2016_preVFP</a:t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64620" y="427654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/>
          </a:p>
        </p:txBody>
      </p:sp>
      <p:sp>
        <p:nvSpPr>
          <p:cNvPr id="275" name="Google Shape;275;p7"/>
          <p:cNvSpPr txBox="1"/>
          <p:nvPr/>
        </p:nvSpPr>
        <p:spPr>
          <a:xfrm>
            <a:off x="10680550" y="1293282"/>
            <a:ext cx="1531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2016_postVFP</a:t>
            </a:r>
            <a:endParaRPr/>
          </a:p>
        </p:txBody>
      </p:sp>
      <p:sp>
        <p:nvSpPr>
          <p:cNvPr id="276" name="Google Shape;276;p7"/>
          <p:cNvSpPr txBox="1"/>
          <p:nvPr/>
        </p:nvSpPr>
        <p:spPr>
          <a:xfrm>
            <a:off x="11446465" y="427654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NTUA I. PAPAKRIVOPOULOS</a:t>
            </a:r>
            <a:endParaRPr/>
          </a:p>
        </p:txBody>
      </p:sp>
      <p:sp>
        <p:nvSpPr>
          <p:cNvPr id="282" name="Google Shape;282;p8"/>
          <p:cNvSpPr txBox="1"/>
          <p:nvPr/>
        </p:nvSpPr>
        <p:spPr>
          <a:xfrm>
            <a:off x="204475" y="33090"/>
            <a:ext cx="117830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Tagger</a:t>
            </a:r>
            <a:endParaRPr lang="en-US" sz="2800" dirty="0"/>
          </a:p>
        </p:txBody>
      </p:sp>
      <p:sp>
        <p:nvSpPr>
          <p:cNvPr id="283" name="Google Shape;283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84" name="Google Shape;284;p8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0066" y="3583920"/>
            <a:ext cx="3703320" cy="270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3667" y="3588316"/>
            <a:ext cx="3703320" cy="2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3667" y="708660"/>
            <a:ext cx="3703320" cy="272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 descr="Chart, line ch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92247" y="707439"/>
            <a:ext cx="3703320" cy="270891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8"/>
          <p:cNvSpPr txBox="1"/>
          <p:nvPr/>
        </p:nvSpPr>
        <p:spPr>
          <a:xfrm>
            <a:off x="0" y="1477948"/>
            <a:ext cx="14384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2016_preVFP</a:t>
            </a:r>
            <a:endParaRPr/>
          </a:p>
        </p:txBody>
      </p:sp>
      <p:sp>
        <p:nvSpPr>
          <p:cNvPr id="289" name="Google Shape;289;p8"/>
          <p:cNvSpPr txBox="1"/>
          <p:nvPr/>
        </p:nvSpPr>
        <p:spPr>
          <a:xfrm>
            <a:off x="64620" y="427654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/>
          </a:p>
        </p:txBody>
      </p:sp>
      <p:sp>
        <p:nvSpPr>
          <p:cNvPr id="290" name="Google Shape;290;p8"/>
          <p:cNvSpPr txBox="1"/>
          <p:nvPr/>
        </p:nvSpPr>
        <p:spPr>
          <a:xfrm>
            <a:off x="10680550" y="1293282"/>
            <a:ext cx="1531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2016_postVFP</a:t>
            </a:r>
            <a:endParaRPr/>
          </a:p>
        </p:txBody>
      </p:sp>
      <p:sp>
        <p:nvSpPr>
          <p:cNvPr id="291" name="Google Shape;291;p8"/>
          <p:cNvSpPr txBox="1"/>
          <p:nvPr/>
        </p:nvSpPr>
        <p:spPr>
          <a:xfrm>
            <a:off x="11446465" y="427654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53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URWPalladioL"/>
              </a:rPr>
              <a:t>Shape Comparison of the probe jet and the jets used for the measurement (double Filled) 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8548519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4A10C-01EB-BE43-8433-4D725AD2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7746" y="2831273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0B7AF-FAF6-7D4F-8A9F-58413621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27746" y="2832996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33755A-8FA5-2B46-A92C-E395BFD8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67746" y="2845226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F67F96-52DA-5648-8391-50A5B40D1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7746" y="-98388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19668A-AC61-FE47-9828-50C63EA7D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27746" y="-90549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669551-3BB8-D64C-9D6E-7D46FF96A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67746" y="-8443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43BCAE5-AAE2-D44B-9784-C9E489C86FBF}"/>
              </a:ext>
            </a:extLst>
          </p:cNvPr>
          <p:cNvSpPr/>
          <p:nvPr/>
        </p:nvSpPr>
        <p:spPr>
          <a:xfrm>
            <a:off x="5321513" y="4268077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MC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33C9F6-67DF-1948-B683-CA82B0D20BE5}"/>
              </a:ext>
            </a:extLst>
          </p:cNvPr>
          <p:cNvSpPr/>
          <p:nvPr/>
        </p:nvSpPr>
        <p:spPr>
          <a:xfrm>
            <a:off x="5321513" y="374472"/>
            <a:ext cx="1548974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7460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URWPalladioL"/>
              </a:rPr>
              <a:t>Shape Comparison of the probe jet and the jets used for the measurement 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8548519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731C8-E190-2241-86F4-87028CB0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7746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4C381-F586-4948-A92A-01D194DB5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63080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53C59-B2E8-2B4A-8DC6-06BAF064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7746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764D9F-7083-5E40-B45F-E8B5E2775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58602" y="2871674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411FC1-C942-FB4F-B325-69FD5F22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18602" y="2871674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83E22C-3E35-2141-944A-67FE3B2C5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98602" y="2864847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B6B65DA-92BD-B640-B482-A85FD88E4E95}"/>
              </a:ext>
            </a:extLst>
          </p:cNvPr>
          <p:cNvSpPr/>
          <p:nvPr/>
        </p:nvSpPr>
        <p:spPr>
          <a:xfrm>
            <a:off x="5500007" y="3423419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MC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89775-9D43-6D41-964E-C39D3D63130A}"/>
              </a:ext>
            </a:extLst>
          </p:cNvPr>
          <p:cNvSpPr/>
          <p:nvPr/>
        </p:nvSpPr>
        <p:spPr>
          <a:xfrm>
            <a:off x="5500007" y="398215"/>
            <a:ext cx="1548974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12727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Input Variables 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547026" y="631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26117-2AB1-7E4F-BC3A-C1421D300F50}"/>
              </a:ext>
            </a:extLst>
          </p:cNvPr>
          <p:cNvSpPr/>
          <p:nvPr/>
        </p:nvSpPr>
        <p:spPr>
          <a:xfrm>
            <a:off x="6315162" y="65219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Leading jet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C617EE-1EBC-3C4C-9D5A-072B9077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53344" y="57102"/>
            <a:ext cx="2077461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93DFA6-FF12-D146-A5CD-EF74EA0A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47554" y="32861"/>
            <a:ext cx="207746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BDE196-5039-1B41-BE1D-4FD42EFAA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12804" y="57102"/>
            <a:ext cx="2077461" cy="28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F96836C-767B-0644-BEE1-0A15950D7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12803" y="4115760"/>
            <a:ext cx="2077461" cy="288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869032-63F7-4740-9B08-E090097B4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30406" y="4161820"/>
            <a:ext cx="2077461" cy="288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EFD517E-3B03-7640-AC66-6FAAB6CD3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148576" y="2071364"/>
            <a:ext cx="2077461" cy="288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E6F69FB-D227-C941-B9DF-0984B88B5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52391" y="2119494"/>
            <a:ext cx="2077461" cy="288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59CFB2-A5AD-FB45-BC9B-25CA76FE4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276831" y="2130418"/>
            <a:ext cx="2077460" cy="288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2A68DA-A961-5744-B2CA-D1D02ADC47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01269" y="2071363"/>
            <a:ext cx="2077461" cy="288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ABEAEAF-368A-F74C-A818-E7228EA27D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156431" y="4148825"/>
            <a:ext cx="207746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8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458303" y="4809888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Input Variables 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12B6449-8A99-7E46-B29D-6428FE75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11643" y="4075312"/>
            <a:ext cx="2077460" cy="288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515C935-6B4F-4B48-8CD4-007E2D91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7494" y="2008360"/>
            <a:ext cx="2077460" cy="2880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DF64E6-1BD3-F24F-8403-DB2A6B01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33425" y="1989000"/>
            <a:ext cx="2077460" cy="288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4FCEBF0-F7EE-9F42-BC63-8951DDFD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47911" y="1989000"/>
            <a:ext cx="2077460" cy="2880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BCB40B1-8DF4-2C4A-BEFF-6E9BA0FC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2397" y="1989000"/>
            <a:ext cx="2077460" cy="2880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0E2467-B045-F24C-8BF7-FE8E3A3C5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31643" y="4075312"/>
            <a:ext cx="2077460" cy="2880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8CD408B-A1AD-FE44-BBE0-4E10405B6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755091" y="4075312"/>
            <a:ext cx="2077460" cy="2880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946B13F-E7D4-AC44-83B9-CD24C97D3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842783" y="35818"/>
            <a:ext cx="2077460" cy="2880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0F140-6F0C-ED41-B20A-3415F5620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5631643" y="35818"/>
            <a:ext cx="2077460" cy="288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FD89747-ADE9-484C-B710-FF5A16FACC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420503" y="24492"/>
            <a:ext cx="2077460" cy="2880000"/>
          </a:xfrm>
          <a:prstGeom prst="rect">
            <a:avLst/>
          </a:prstGeom>
        </p:spPr>
      </p:pic>
      <p:sp>
        <p:nvSpPr>
          <p:cNvPr id="88" name="Footer Placeholder 2">
            <a:extLst>
              <a:ext uri="{FF2B5EF4-FFF2-40B4-BE49-F238E27FC236}">
                <a16:creationId xmlns:a16="http://schemas.microsoft.com/office/drawing/2014/main" id="{0C9871A2-981E-4F43-B84A-8B759D65DA61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NTUA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F910584-17B1-2847-BB70-67AA954EE57B}"/>
              </a:ext>
            </a:extLst>
          </p:cNvPr>
          <p:cNvSpPr/>
          <p:nvPr/>
        </p:nvSpPr>
        <p:spPr>
          <a:xfrm>
            <a:off x="4547026" y="631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78066B-5B45-4442-8985-6BB9D333B1DC}"/>
              </a:ext>
            </a:extLst>
          </p:cNvPr>
          <p:cNvSpPr/>
          <p:nvPr/>
        </p:nvSpPr>
        <p:spPr>
          <a:xfrm>
            <a:off x="6315161" y="65219"/>
            <a:ext cx="2511063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Second Leading Jet</a:t>
            </a:r>
          </a:p>
        </p:txBody>
      </p:sp>
    </p:spTree>
    <p:extLst>
      <p:ext uri="{BB962C8B-B14F-4D97-AF65-F5344CB8AC3E}">
        <p14:creationId xmlns:p14="http://schemas.microsoft.com/office/powerpoint/2010/main" val="214302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Output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5321512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B7EFB-4718-4041-AB91-8C5D8960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8579" y="801632"/>
            <a:ext cx="3811259" cy="5283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40CF8-C874-8044-8EDB-3935E44C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32161" y="801632"/>
            <a:ext cx="3811259" cy="52835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1F6931-85F6-A943-8194-B713981A5DED}"/>
              </a:ext>
            </a:extLst>
          </p:cNvPr>
          <p:cNvSpPr/>
          <p:nvPr/>
        </p:nvSpPr>
        <p:spPr>
          <a:xfrm>
            <a:off x="2795064" y="995646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Leading Jet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E4383-ED9D-694B-9EBB-F9C5FDD507D9}"/>
              </a:ext>
            </a:extLst>
          </p:cNvPr>
          <p:cNvSpPr/>
          <p:nvPr/>
        </p:nvSpPr>
        <p:spPr>
          <a:xfrm>
            <a:off x="7307217" y="995646"/>
            <a:ext cx="2403543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Second Leading Jet</a:t>
            </a:r>
          </a:p>
        </p:txBody>
      </p:sp>
    </p:spTree>
    <p:extLst>
      <p:ext uri="{BB962C8B-B14F-4D97-AF65-F5344CB8AC3E}">
        <p14:creationId xmlns:p14="http://schemas.microsoft.com/office/powerpoint/2010/main" val="329918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6331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Top Tagger Efficiencies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30B7F-B976-944B-BFC4-63144BF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396"/>
            <a:ext cx="6297168" cy="112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B2D2FB-FB2B-B443-9F5D-B03F5231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46" y="869396"/>
            <a:ext cx="6297168" cy="112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A53C7-3A96-F645-A3F9-E5E31744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4930"/>
            <a:ext cx="6297168" cy="1127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28B4B-CD5E-934D-B9FC-91992815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746" y="2124930"/>
            <a:ext cx="6297168" cy="112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2EEFED-140F-2541-9225-07F6C5CC3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71840"/>
            <a:ext cx="6297168" cy="11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9FA51B-BE1D-5243-8BEA-54CBC73D1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031" y="3467457"/>
            <a:ext cx="6297168" cy="1127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6BE8F6-F7E1-E142-8E5E-A897C7C11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99280"/>
            <a:ext cx="6297168" cy="112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616A5A-C1DE-0C47-A58A-A58B486CB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68871-9DD1-4245-9FB3-201BDEC892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7D1A89-AA0A-9741-A74C-3C8F33659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5031" y="4599280"/>
            <a:ext cx="6297168" cy="11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5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TagAndProbe Efficiency per Pt region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44A03-3B73-EF45-97D0-5785E1DF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87664" y="2799047"/>
            <a:ext cx="2842540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5ED5-89F0-9647-AAE0-4B380553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145" y="2799047"/>
            <a:ext cx="2842540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F5464-1FCE-E145-9CBA-826916B12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92145" y="-130494"/>
            <a:ext cx="2842540" cy="39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18099-BE5B-5D43-A965-681DC3584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87664" y="-43493"/>
            <a:ext cx="2842540" cy="39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9901BE-C48E-DC4A-BB15-0707AB002B20}"/>
              </a:ext>
            </a:extLst>
          </p:cNvPr>
          <p:cNvSpPr txBox="1"/>
          <p:nvPr/>
        </p:nvSpPr>
        <p:spPr>
          <a:xfrm>
            <a:off x="2538848" y="1315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397E7-D085-2742-8AC4-FA9DA3A3AF52}"/>
              </a:ext>
            </a:extLst>
          </p:cNvPr>
          <p:cNvSpPr txBox="1"/>
          <p:nvPr/>
        </p:nvSpPr>
        <p:spPr>
          <a:xfrm>
            <a:off x="3303188" y="948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7238C-F0F9-184A-AACB-4A740B164F44}"/>
              </a:ext>
            </a:extLst>
          </p:cNvPr>
          <p:cNvSpPr txBox="1"/>
          <p:nvPr/>
        </p:nvSpPr>
        <p:spPr>
          <a:xfrm>
            <a:off x="4313415" y="47299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FAB6E-43FE-3541-A013-331A8A68C571}"/>
              </a:ext>
            </a:extLst>
          </p:cNvPr>
          <p:cNvSpPr txBox="1"/>
          <p:nvPr/>
        </p:nvSpPr>
        <p:spPr>
          <a:xfrm>
            <a:off x="6354843" y="13493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386B-1A59-4243-BFD7-B1F02931114E}"/>
              </a:ext>
            </a:extLst>
          </p:cNvPr>
          <p:cNvSpPr txBox="1"/>
          <p:nvPr/>
        </p:nvSpPr>
        <p:spPr>
          <a:xfrm>
            <a:off x="7119183" y="9821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3CB19E-776B-9C41-906D-D9D23C150615}"/>
              </a:ext>
            </a:extLst>
          </p:cNvPr>
          <p:cNvSpPr txBox="1"/>
          <p:nvPr/>
        </p:nvSpPr>
        <p:spPr>
          <a:xfrm>
            <a:off x="8129410" y="50649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C9F07-02F9-0C43-851F-6C822C59F4DE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FA74B-66CA-5E42-B2DC-D5AD60113151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94420-B500-0649-8AB0-3DAD3F5659F7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00AB5E-8F15-E34F-B132-334B398954EA}"/>
              </a:ext>
            </a:extLst>
          </p:cNvPr>
          <p:cNvSpPr txBox="1"/>
          <p:nvPr/>
        </p:nvSpPr>
        <p:spPr>
          <a:xfrm>
            <a:off x="6427094" y="4157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C33E2E-1C34-C342-84B5-8F0B5E718A0C}"/>
              </a:ext>
            </a:extLst>
          </p:cNvPr>
          <p:cNvSpPr txBox="1"/>
          <p:nvPr/>
        </p:nvSpPr>
        <p:spPr>
          <a:xfrm>
            <a:off x="7145070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B810A2-E8B7-B140-A935-8A33616665EA}"/>
              </a:ext>
            </a:extLst>
          </p:cNvPr>
          <p:cNvSpPr txBox="1"/>
          <p:nvPr/>
        </p:nvSpPr>
        <p:spPr>
          <a:xfrm>
            <a:off x="8175774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8A0897-F4EA-8E45-9D9B-10DF719A2EB1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</p:spTree>
    <p:extLst>
      <p:ext uri="{BB962C8B-B14F-4D97-AF65-F5344CB8AC3E}">
        <p14:creationId xmlns:p14="http://schemas.microsoft.com/office/powerpoint/2010/main" val="806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6F7F-FC19-F840-A70E-C84BA99E0247}"/>
              </a:ext>
            </a:extLst>
          </p:cNvPr>
          <p:cNvSpPr txBox="1"/>
          <p:nvPr/>
        </p:nvSpPr>
        <p:spPr>
          <a:xfrm>
            <a:off x="2574438" y="65430"/>
            <a:ext cx="1990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+mj-lt"/>
                <a:sym typeface="Wingdings" pitchFamily="2" charset="2"/>
              </a:rPr>
              <a:t>Signal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6A5-F1FB-284A-BF72-2836D5A0B341}" type="datetime1">
              <a:rPr lang="en-US" smtClean="0"/>
              <a:t>4/27/23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B11E00-21A0-484F-B127-1B964919B378}"/>
              </a:ext>
            </a:extLst>
          </p:cNvPr>
          <p:cNvGraphicFramePr>
            <a:graphicFrameLocks noGrp="1"/>
          </p:cNvGraphicFramePr>
          <p:nvPr/>
        </p:nvGraphicFramePr>
        <p:xfrm>
          <a:off x="1348101" y="557850"/>
          <a:ext cx="4368118" cy="558048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184059">
                  <a:extLst>
                    <a:ext uri="{9D8B030D-6E8A-4147-A177-3AD203B41FA5}">
                      <a16:colId xmlns:a16="http://schemas.microsoft.com/office/drawing/2014/main" val="3731337435"/>
                    </a:ext>
                  </a:extLst>
                </a:gridCol>
                <a:gridCol w="2184059">
                  <a:extLst>
                    <a:ext uri="{9D8B030D-6E8A-4147-A177-3AD203B41FA5}">
                      <a16:colId xmlns:a16="http://schemas.microsoft.com/office/drawing/2014/main" val="3688698510"/>
                    </a:ext>
                  </a:extLst>
                </a:gridCol>
              </a:tblGrid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Selected 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17762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pT 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l-GR" sz="1600" dirty="0">
                          <a:latin typeface="+mj-lt"/>
                        </a:rPr>
                        <a:t>5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32225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pT </a:t>
                      </a:r>
                      <a:r>
                        <a:rPr lang="en-US" sz="1600" dirty="0">
                          <a:latin typeface="+mj-lt"/>
                        </a:rPr>
                        <a:t>2</a:t>
                      </a:r>
                      <a:r>
                        <a:rPr lang="en-US" sz="1600" baseline="30000" dirty="0">
                          <a:latin typeface="+mj-lt"/>
                        </a:rPr>
                        <a:t>nd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GR" sz="1600" dirty="0">
                          <a:latin typeface="+mj-lt"/>
                        </a:rPr>
                        <a:t>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n-US" sz="1600" dirty="0">
                          <a:latin typeface="+mj-lt"/>
                        </a:rPr>
                        <a:t>0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70781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Njets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63215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N leptons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92577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|eta| (both leading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82854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mJJ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1000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55047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jetMassSoftDrop (only for 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(50,300)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7806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j-lt"/>
                        </a:rPr>
                        <a:t>T</a:t>
                      </a:r>
                      <a:r>
                        <a:rPr lang="en-GR" sz="1600" dirty="0">
                          <a:latin typeface="+mj-lt"/>
                        </a:rPr>
                        <a:t>op Tagger</a:t>
                      </a:r>
                    </a:p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73893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B tagging (2 btagged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</a:t>
                      </a:r>
                      <a:r>
                        <a:rPr lang="en-GR" sz="1600" dirty="0">
                          <a:solidFill>
                            <a:srgbClr val="FF0000"/>
                          </a:solidFill>
                          <a:latin typeface="+mj-lt"/>
                        </a:rPr>
                        <a:t>Medium</a:t>
                      </a:r>
                      <a:r>
                        <a:rPr lang="en-GR" sz="1600" dirty="0">
                          <a:latin typeface="+mj-lt"/>
                        </a:rPr>
                        <a:t>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37147"/>
                  </a:ext>
                </a:extLst>
              </a:tr>
              <a:tr h="548581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Signal 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459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EDC7-2C81-A141-8F2F-14CEB014A448}"/>
              </a:ext>
            </a:extLst>
          </p:cNvPr>
          <p:cNvGraphicFramePr>
            <a:graphicFrameLocks noGrp="1"/>
          </p:cNvGraphicFramePr>
          <p:nvPr/>
        </p:nvGraphicFramePr>
        <p:xfrm>
          <a:off x="6844365" y="557852"/>
          <a:ext cx="4368118" cy="545505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184059">
                  <a:extLst>
                    <a:ext uri="{9D8B030D-6E8A-4147-A177-3AD203B41FA5}">
                      <a16:colId xmlns:a16="http://schemas.microsoft.com/office/drawing/2014/main" val="3731337435"/>
                    </a:ext>
                  </a:extLst>
                </a:gridCol>
                <a:gridCol w="2184059">
                  <a:extLst>
                    <a:ext uri="{9D8B030D-6E8A-4147-A177-3AD203B41FA5}">
                      <a16:colId xmlns:a16="http://schemas.microsoft.com/office/drawing/2014/main" val="3688698510"/>
                    </a:ext>
                  </a:extLst>
                </a:gridCol>
              </a:tblGrid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Selected 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17762"/>
                  </a:ext>
                </a:extLst>
              </a:tr>
              <a:tr h="494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pT 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l-GR" sz="1600" dirty="0">
                          <a:latin typeface="+mj-lt"/>
                        </a:rPr>
                        <a:t>5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70781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pT </a:t>
                      </a:r>
                      <a:r>
                        <a:rPr lang="en-US" sz="1600" dirty="0">
                          <a:latin typeface="+mj-lt"/>
                        </a:rPr>
                        <a:t>2</a:t>
                      </a:r>
                      <a:r>
                        <a:rPr lang="en-US" sz="1600" baseline="30000" dirty="0">
                          <a:latin typeface="+mj-lt"/>
                        </a:rPr>
                        <a:t>nd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GR" sz="1600" dirty="0">
                          <a:latin typeface="+mj-lt"/>
                        </a:rPr>
                        <a:t>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n-US" sz="1600" dirty="0">
                          <a:latin typeface="+mj-lt"/>
                        </a:rPr>
                        <a:t>0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86472"/>
                  </a:ext>
                </a:extLst>
              </a:tr>
              <a:tr h="605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N leptons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38799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|eta| (both leading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8285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mJJ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1000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55047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jetMassSoftDrop (only for 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(50,300)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7806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j-lt"/>
                        </a:rPr>
                        <a:t>T</a:t>
                      </a:r>
                      <a:r>
                        <a:rPr lang="en-GR" sz="1600" dirty="0">
                          <a:latin typeface="+mj-lt"/>
                        </a:rPr>
                        <a:t>op Tagger</a:t>
                      </a:r>
                    </a:p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73893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B tagging (0 btagged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</a:t>
                      </a:r>
                      <a:r>
                        <a:rPr lang="en-GR" sz="1600" dirty="0">
                          <a:solidFill>
                            <a:srgbClr val="FF0000"/>
                          </a:solidFill>
                          <a:latin typeface="+mj-lt"/>
                        </a:rPr>
                        <a:t>Medium</a:t>
                      </a:r>
                      <a:r>
                        <a:rPr lang="en-GR" sz="1600" dirty="0">
                          <a:latin typeface="+mj-lt"/>
                        </a:rPr>
                        <a:t>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37147"/>
                  </a:ext>
                </a:extLst>
              </a:tr>
              <a:tr h="54543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Control 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8640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9DDF71-90B0-C245-8A52-0A505D755F00}"/>
              </a:ext>
            </a:extLst>
          </p:cNvPr>
          <p:cNvSpPr txBox="1"/>
          <p:nvPr/>
        </p:nvSpPr>
        <p:spPr>
          <a:xfrm>
            <a:off x="7627338" y="65430"/>
            <a:ext cx="3291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Control Region Selection</a:t>
            </a:r>
          </a:p>
        </p:txBody>
      </p:sp>
    </p:spTree>
    <p:extLst>
      <p:ext uri="{BB962C8B-B14F-4D97-AF65-F5344CB8AC3E}">
        <p14:creationId xmlns:p14="http://schemas.microsoft.com/office/powerpoint/2010/main" val="276651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TagAndProbe Efficiency per </a:t>
            </a:r>
            <a:r>
              <a:rPr lang="en-GR" sz="2200" u="sng"/>
              <a:t>Pt region (JMAR regions)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E20A5-6C8F-1B4C-AA13-5B6DD8AF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2791" y="2799047"/>
            <a:ext cx="2842539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F09A7-D522-8843-8AE4-E8EE7D92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4728" y="2799974"/>
            <a:ext cx="2842539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58DE7-17E9-EE4C-A790-7D15792FE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94730" y="27730"/>
            <a:ext cx="2842539" cy="39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834EF-361E-5D44-867C-B7BD98F22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72792" y="42740"/>
            <a:ext cx="2842539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B7E93-31D3-694F-9A12-ECCF2FC3C17F}"/>
              </a:ext>
            </a:extLst>
          </p:cNvPr>
          <p:cNvSpPr txBox="1"/>
          <p:nvPr/>
        </p:nvSpPr>
        <p:spPr>
          <a:xfrm>
            <a:off x="2538848" y="1315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AC603-246B-074B-ADFF-A91929E890DC}"/>
              </a:ext>
            </a:extLst>
          </p:cNvPr>
          <p:cNvSpPr txBox="1"/>
          <p:nvPr/>
        </p:nvSpPr>
        <p:spPr>
          <a:xfrm>
            <a:off x="3300979" y="143747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DC8F2-6ED8-F14B-BAF5-F234DFBA602F}"/>
              </a:ext>
            </a:extLst>
          </p:cNvPr>
          <p:cNvSpPr txBox="1"/>
          <p:nvPr/>
        </p:nvSpPr>
        <p:spPr>
          <a:xfrm>
            <a:off x="4293593" y="132639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87CE2-6F07-2447-8D1C-80F55F7DF646}"/>
              </a:ext>
            </a:extLst>
          </p:cNvPr>
          <p:cNvSpPr txBox="1"/>
          <p:nvPr/>
        </p:nvSpPr>
        <p:spPr>
          <a:xfrm>
            <a:off x="6200764" y="136279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53331-E436-534B-A217-ED01C961B950}"/>
              </a:ext>
            </a:extLst>
          </p:cNvPr>
          <p:cNvSpPr txBox="1"/>
          <p:nvPr/>
        </p:nvSpPr>
        <p:spPr>
          <a:xfrm>
            <a:off x="7098707" y="136279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256BE1-EEF8-2342-AC75-22FECC8C8F7D}"/>
              </a:ext>
            </a:extLst>
          </p:cNvPr>
          <p:cNvSpPr txBox="1"/>
          <p:nvPr/>
        </p:nvSpPr>
        <p:spPr>
          <a:xfrm>
            <a:off x="8129410" y="131751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6DC2A-AC09-FC49-8DB6-1B5AA167C09E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5DF46-7CEF-8B48-A7D9-AC68F809C4F3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693DA-A7AF-4948-8E0A-84DE910700A2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3DB5A8-760D-3E4F-8F9B-5D5818AD96E3}"/>
              </a:ext>
            </a:extLst>
          </p:cNvPr>
          <p:cNvSpPr txBox="1"/>
          <p:nvPr/>
        </p:nvSpPr>
        <p:spPr>
          <a:xfrm>
            <a:off x="6427094" y="4157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EEF75-35DF-854C-9AC0-97CB9DA637BB}"/>
              </a:ext>
            </a:extLst>
          </p:cNvPr>
          <p:cNvSpPr txBox="1"/>
          <p:nvPr/>
        </p:nvSpPr>
        <p:spPr>
          <a:xfrm>
            <a:off x="7145070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93290-F471-CC4C-8BBF-04C2DDD52172}"/>
              </a:ext>
            </a:extLst>
          </p:cNvPr>
          <p:cNvSpPr txBox="1"/>
          <p:nvPr/>
        </p:nvSpPr>
        <p:spPr>
          <a:xfrm>
            <a:off x="8175774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</p:spTree>
    <p:extLst>
      <p:ext uri="{BB962C8B-B14F-4D97-AF65-F5344CB8AC3E}">
        <p14:creationId xmlns:p14="http://schemas.microsoft.com/office/powerpoint/2010/main" val="53797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6331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Scale Factor Values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616A5A-C1DE-0C47-A58A-A58B486C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68871-9DD1-4245-9FB3-201BDEC8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D60C13-EFAC-CB46-A63D-8313C3F3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6" y="893224"/>
            <a:ext cx="6049264" cy="1083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444A6-53DC-F245-8A12-2C9F1A69B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264" y="893224"/>
            <a:ext cx="6049264" cy="108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5F6C1-BE85-2C40-83AB-F818D6203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" y="2276634"/>
            <a:ext cx="6049264" cy="108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2A8B3-C8DB-CB4B-ACB1-76D544BFB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264" y="2276634"/>
            <a:ext cx="6049264" cy="108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BE606-CD1C-A64D-AA58-8084E002E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608057"/>
            <a:ext cx="6049264" cy="108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CD937-9F26-894A-8FC5-7C55A4206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264" y="3609311"/>
            <a:ext cx="6049264" cy="108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7C50E0-859E-C54A-A70E-8BC41CBEC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39481"/>
            <a:ext cx="6049264" cy="1083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2CCAD1-AD31-D64A-BC56-1A16094D3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9264" y="4939481"/>
            <a:ext cx="6049264" cy="10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3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275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5C587-9EEC-9B4B-93A8-0700D7684F4F}"/>
              </a:ext>
            </a:extLst>
          </p:cNvPr>
          <p:cNvSpPr/>
          <p:nvPr/>
        </p:nvSpPr>
        <p:spPr>
          <a:xfrm>
            <a:off x="146957" y="29639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BEBF0-064B-4544-AADD-6CBE563A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32833" y="-564002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88DE3E-2C1F-5543-97BB-8754C3A5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40682" y="-564002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B23240-1C7F-6E40-B573-FF2A692B1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32833" y="2643131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ED312E-242F-A042-A867-0C257F7C4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40681" y="2643130"/>
            <a:ext cx="3100953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A8A44F-9F4D-9D40-B48E-491195A05F19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A1EA3-248B-5345-BD83-8A1ADDADB6EF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126077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5C587-9EEC-9B4B-93A8-0700D7684F4F}"/>
              </a:ext>
            </a:extLst>
          </p:cNvPr>
          <p:cNvSpPr/>
          <p:nvPr/>
        </p:nvSpPr>
        <p:spPr>
          <a:xfrm>
            <a:off x="141464" y="296036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B2DC-A7AB-E941-8756-43128D35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76118" y="-576434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BB4B4-154D-5743-A320-6FEB8FAD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8299" y="-571956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DA049-D5EE-9446-BDFC-BE068BCA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76118" y="2636913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  <a:alpha val="98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2A8FDE-8CDF-454C-8AF8-95FC61D6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78299" y="2636914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  <a:alpha val="98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14C332-FDE7-DA45-A1A8-1EE002FCA229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DE7D38-2608-B44D-A8E1-D843E49FE518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329779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7E0F8-2ED3-494E-BB30-B1E31E7BCE7F}"/>
              </a:ext>
            </a:extLst>
          </p:cNvPr>
          <p:cNvSpPr/>
          <p:nvPr/>
        </p:nvSpPr>
        <p:spPr>
          <a:xfrm>
            <a:off x="4547026" y="3023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742E-CB70-F34E-8FBF-02CFA25B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10883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9E00B-E449-7B4A-A81C-69EBA6CC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6133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8A3BD-5360-CB40-B08E-9AA333561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3545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89FBC-4A9A-0549-9B4C-F11611BE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10883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CD8BE6-2676-7443-B58D-6CBCBAFC3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3937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22852-F479-1E43-A484-840198B5C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1547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D55EC2-9C0C-7A4F-877D-8B497A62B70A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474C4-3867-6C47-BCBA-A03B9AF29930}"/>
              </a:ext>
            </a:extLst>
          </p:cNvPr>
          <p:cNvSpPr/>
          <p:nvPr/>
        </p:nvSpPr>
        <p:spPr>
          <a:xfrm>
            <a:off x="5500007" y="1426864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1943393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79255-2119-3440-B3CD-2A427795914A}"/>
              </a:ext>
            </a:extLst>
          </p:cNvPr>
          <p:cNvSpPr/>
          <p:nvPr/>
        </p:nvSpPr>
        <p:spPr>
          <a:xfrm>
            <a:off x="20783" y="3316073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20305-9EB0-8E4E-83C3-81E66714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55676" y="-462342"/>
            <a:ext cx="3100952" cy="43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06772867">
                  <a:custGeom>
                    <a:avLst/>
                    <a:gdLst>
                      <a:gd name="connsiteX0" fmla="*/ 0 w 3100952"/>
                      <a:gd name="connsiteY0" fmla="*/ 0 h 4320000"/>
                      <a:gd name="connsiteX1" fmla="*/ 3100952 w 3100952"/>
                      <a:gd name="connsiteY1" fmla="*/ 0 h 4320000"/>
                      <a:gd name="connsiteX2" fmla="*/ 3100952 w 3100952"/>
                      <a:gd name="connsiteY2" fmla="*/ 4320000 h 4320000"/>
                      <a:gd name="connsiteX3" fmla="*/ 0 w 3100952"/>
                      <a:gd name="connsiteY3" fmla="*/ 4320000 h 4320000"/>
                      <a:gd name="connsiteX4" fmla="*/ 0 w 3100952"/>
                      <a:gd name="connsiteY4" fmla="*/ 0 h 43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0952" h="4320000" fill="none" extrusionOk="0">
                        <a:moveTo>
                          <a:pt x="0" y="0"/>
                        </a:moveTo>
                        <a:cubicBezTo>
                          <a:pt x="648627" y="-19806"/>
                          <a:pt x="1622447" y="-157811"/>
                          <a:pt x="3100952" y="0"/>
                        </a:cubicBezTo>
                        <a:cubicBezTo>
                          <a:pt x="3057822" y="1163420"/>
                          <a:pt x="3100805" y="2738278"/>
                          <a:pt x="3100952" y="4320000"/>
                        </a:cubicBezTo>
                        <a:cubicBezTo>
                          <a:pt x="2371821" y="4262509"/>
                          <a:pt x="1246464" y="4452965"/>
                          <a:pt x="0" y="4320000"/>
                        </a:cubicBezTo>
                        <a:cubicBezTo>
                          <a:pt x="-100336" y="3096339"/>
                          <a:pt x="-20411" y="552561"/>
                          <a:pt x="0" y="0"/>
                        </a:cubicBezTo>
                        <a:close/>
                      </a:path>
                      <a:path w="3100952" h="4320000" stroke="0" extrusionOk="0">
                        <a:moveTo>
                          <a:pt x="0" y="0"/>
                        </a:moveTo>
                        <a:cubicBezTo>
                          <a:pt x="1512420" y="-107526"/>
                          <a:pt x="1593360" y="58610"/>
                          <a:pt x="3100952" y="0"/>
                        </a:cubicBezTo>
                        <a:cubicBezTo>
                          <a:pt x="3260983" y="935671"/>
                          <a:pt x="3218477" y="3368478"/>
                          <a:pt x="3100952" y="4320000"/>
                        </a:cubicBezTo>
                        <a:cubicBezTo>
                          <a:pt x="2589603" y="4295899"/>
                          <a:pt x="1501945" y="4200542"/>
                          <a:pt x="0" y="4320000"/>
                        </a:cubicBezTo>
                        <a:cubicBezTo>
                          <a:pt x="-83651" y="2464603"/>
                          <a:pt x="-5399" y="4389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A58B8-5F7B-E441-936E-156C5099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36385" y="-462342"/>
            <a:ext cx="3100952" cy="43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00952"/>
                      <a:gd name="connsiteY0" fmla="*/ 0 h 4320000"/>
                      <a:gd name="connsiteX1" fmla="*/ 3100952 w 3100952"/>
                      <a:gd name="connsiteY1" fmla="*/ 0 h 4320000"/>
                      <a:gd name="connsiteX2" fmla="*/ 3100952 w 3100952"/>
                      <a:gd name="connsiteY2" fmla="*/ 4320000 h 4320000"/>
                      <a:gd name="connsiteX3" fmla="*/ 0 w 3100952"/>
                      <a:gd name="connsiteY3" fmla="*/ 4320000 h 4320000"/>
                      <a:gd name="connsiteX4" fmla="*/ 0 w 3100952"/>
                      <a:gd name="connsiteY4" fmla="*/ 0 h 43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0952" h="4320000" fill="none" extrusionOk="0">
                        <a:moveTo>
                          <a:pt x="0" y="0"/>
                        </a:moveTo>
                        <a:cubicBezTo>
                          <a:pt x="1071563" y="-49533"/>
                          <a:pt x="1811540" y="-14809"/>
                          <a:pt x="3100952" y="0"/>
                        </a:cubicBezTo>
                        <a:cubicBezTo>
                          <a:pt x="3188591" y="860202"/>
                          <a:pt x="3028273" y="2818139"/>
                          <a:pt x="3100952" y="4320000"/>
                        </a:cubicBezTo>
                        <a:cubicBezTo>
                          <a:pt x="2687701" y="4271769"/>
                          <a:pt x="1030148" y="4404455"/>
                          <a:pt x="0" y="4320000"/>
                        </a:cubicBezTo>
                        <a:cubicBezTo>
                          <a:pt x="-38581" y="3098263"/>
                          <a:pt x="63341" y="1093150"/>
                          <a:pt x="0" y="0"/>
                        </a:cubicBezTo>
                        <a:close/>
                      </a:path>
                      <a:path w="3100952" h="4320000" stroke="0" extrusionOk="0">
                        <a:moveTo>
                          <a:pt x="0" y="0"/>
                        </a:moveTo>
                        <a:cubicBezTo>
                          <a:pt x="1127327" y="118645"/>
                          <a:pt x="1884557" y="116012"/>
                          <a:pt x="3100952" y="0"/>
                        </a:cubicBezTo>
                        <a:cubicBezTo>
                          <a:pt x="2968070" y="999964"/>
                          <a:pt x="3185903" y="2765691"/>
                          <a:pt x="3100952" y="4320000"/>
                        </a:cubicBezTo>
                        <a:cubicBezTo>
                          <a:pt x="2249459" y="4454600"/>
                          <a:pt x="1515042" y="4162804"/>
                          <a:pt x="0" y="4320000"/>
                        </a:cubicBezTo>
                        <a:cubicBezTo>
                          <a:pt x="-20187" y="2445829"/>
                          <a:pt x="-152480" y="1683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3B8B3F-C50A-2C4E-9A1C-7D671A594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55676" y="2706549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8E37F-3653-974A-B73B-CCB11E231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36385" y="2706549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954AD4-BA67-424A-A8DA-8B08FBEA099D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E4525F-DCDB-1241-9820-F9869890A60D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3382035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43" y="290578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DeepAK8 backup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6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endParaRPr lang="en-GB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0" y="1399481"/>
            <a:ext cx="5977289" cy="405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9" y="1399481"/>
            <a:ext cx="5977288" cy="4050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B5BA6-FB99-A5C7-FBA9-ACAE562EBC8C}"/>
              </a:ext>
            </a:extLst>
          </p:cNvPr>
          <p:cNvSpPr txBox="1"/>
          <p:nvPr/>
        </p:nvSpPr>
        <p:spPr>
          <a:xfrm>
            <a:off x="1256146" y="1353078"/>
            <a:ext cx="41202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deepAK8 b tagging correlation </a:t>
            </a:r>
            <a:r>
              <a:rPr lang="en-US" dirty="0" err="1"/>
              <a:t>bkg</a:t>
            </a:r>
            <a:r>
              <a:rPr lang="en-US" dirty="0"/>
              <a:t> 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9CC0C-E4E4-A3BA-586F-BCEA02CDA79F}"/>
              </a:ext>
            </a:extLst>
          </p:cNvPr>
          <p:cNvSpPr txBox="1"/>
          <p:nvPr/>
        </p:nvSpPr>
        <p:spPr>
          <a:xfrm>
            <a:off x="7162801" y="1353078"/>
            <a:ext cx="3990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tTagger</a:t>
            </a:r>
            <a:r>
              <a:rPr lang="en-US" dirty="0"/>
              <a:t> b tagging correlation </a:t>
            </a:r>
            <a:r>
              <a:rPr lang="en-US" dirty="0" err="1"/>
              <a:t>bkg</a:t>
            </a:r>
            <a:r>
              <a:rPr lang="en-US" dirty="0"/>
              <a:t>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745FB-B02C-0BA3-A898-1DB23553E201}"/>
              </a:ext>
            </a:extLst>
          </p:cNvPr>
          <p:cNvSpPr txBox="1"/>
          <p:nvPr/>
        </p:nvSpPr>
        <p:spPr>
          <a:xfrm rot="16200000">
            <a:off x="-316617" y="2292340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57277-011E-A806-C2A8-41ECB7E4194B}"/>
              </a:ext>
            </a:extLst>
          </p:cNvPr>
          <p:cNvSpPr txBox="1"/>
          <p:nvPr/>
        </p:nvSpPr>
        <p:spPr>
          <a:xfrm rot="16200000">
            <a:off x="5620583" y="2292339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</p:spTree>
    <p:extLst>
      <p:ext uri="{BB962C8B-B14F-4D97-AF65-F5344CB8AC3E}">
        <p14:creationId xmlns:p14="http://schemas.microsoft.com/office/powerpoint/2010/main" val="3693270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r>
              <a:rPr lang="en-US" u="sng" dirty="0"/>
              <a:t> profiles</a:t>
            </a:r>
            <a:endParaRPr lang="en-GB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75" y="889343"/>
            <a:ext cx="7503011" cy="5084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CC2F6-DC19-F163-57AA-F68943C0F33B}"/>
              </a:ext>
            </a:extLst>
          </p:cNvPr>
          <p:cNvSpPr txBox="1"/>
          <p:nvPr/>
        </p:nvSpPr>
        <p:spPr>
          <a:xfrm>
            <a:off x="9596386" y="2505670"/>
            <a:ext cx="2205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b-tagging mean value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top tagging values</a:t>
            </a:r>
          </a:p>
        </p:txBody>
      </p:sp>
    </p:spTree>
    <p:extLst>
      <p:ext uri="{BB962C8B-B14F-4D97-AF65-F5344CB8AC3E}">
        <p14:creationId xmlns:p14="http://schemas.microsoft.com/office/powerpoint/2010/main" val="87445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endParaRPr lang="en-GB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9" y="1399481"/>
            <a:ext cx="5977288" cy="4050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1399481"/>
            <a:ext cx="5977288" cy="405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37BA6-0F1C-FAB8-D201-021AC30BF2F3}"/>
              </a:ext>
            </a:extLst>
          </p:cNvPr>
          <p:cNvSpPr txBox="1"/>
          <p:nvPr/>
        </p:nvSpPr>
        <p:spPr>
          <a:xfrm>
            <a:off x="1043711" y="1353078"/>
            <a:ext cx="43415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deepAK8 b tagging correlation signal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AF317-1455-CB61-264E-6C5CB9228DE2}"/>
              </a:ext>
            </a:extLst>
          </p:cNvPr>
          <p:cNvSpPr txBox="1"/>
          <p:nvPr/>
        </p:nvSpPr>
        <p:spPr>
          <a:xfrm>
            <a:off x="7005784" y="1353078"/>
            <a:ext cx="41922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tTagger</a:t>
            </a:r>
            <a:r>
              <a:rPr lang="en-US" dirty="0"/>
              <a:t> b tagging correlation signal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4D262-AD50-57B6-FC5A-04B711190305}"/>
              </a:ext>
            </a:extLst>
          </p:cNvPr>
          <p:cNvSpPr txBox="1"/>
          <p:nvPr/>
        </p:nvSpPr>
        <p:spPr>
          <a:xfrm rot="16200000">
            <a:off x="-316617" y="2292340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593DE-962E-A290-F928-7D4543AC2010}"/>
              </a:ext>
            </a:extLst>
          </p:cNvPr>
          <p:cNvSpPr txBox="1"/>
          <p:nvPr/>
        </p:nvSpPr>
        <p:spPr>
          <a:xfrm rot="16200000">
            <a:off x="5620583" y="2292339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</p:spTree>
    <p:extLst>
      <p:ext uri="{BB962C8B-B14F-4D97-AF65-F5344CB8AC3E}">
        <p14:creationId xmlns:p14="http://schemas.microsoft.com/office/powerpoint/2010/main" val="194847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>
            <a:spLocks noGrp="1"/>
          </p:cNvSpPr>
          <p:nvPr>
            <p:ph type="ftr" idx="11"/>
          </p:nvPr>
        </p:nvSpPr>
        <p:spPr>
          <a:xfrm>
            <a:off x="3686185" y="6473639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NTUA</a:t>
            </a:r>
            <a:endParaRPr dirty="0"/>
          </a:p>
        </p:txBody>
      </p:sp>
      <p:sp>
        <p:nvSpPr>
          <p:cNvPr id="241" name="Google Shape;241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42" name="Google Shape;242;p5"/>
          <p:cNvSpPr txBox="1"/>
          <p:nvPr/>
        </p:nvSpPr>
        <p:spPr>
          <a:xfrm>
            <a:off x="171304" y="43417"/>
            <a:ext cx="10520413" cy="45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US" sz="2400" b="1" u="sng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Selection Overview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551F691-665B-D070-474E-028D83081A4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2502" y="1238243"/>
              <a:ext cx="8386996" cy="347967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401221">
                      <a:extLst>
                        <a:ext uri="{9D8B030D-6E8A-4147-A177-3AD203B41FA5}">
                          <a16:colId xmlns:a16="http://schemas.microsoft.com/office/drawing/2014/main" val="3979361683"/>
                        </a:ext>
                      </a:extLst>
                    </a:gridCol>
                    <a:gridCol w="4985775">
                      <a:extLst>
                        <a:ext uri="{9D8B030D-6E8A-4147-A177-3AD203B41FA5}">
                          <a16:colId xmlns:a16="http://schemas.microsoft.com/office/drawing/2014/main" val="1695994119"/>
                        </a:ext>
                      </a:extLst>
                    </a:gridCol>
                  </a:tblGrid>
                  <a:tr h="444192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Requirements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369634"/>
                      </a:ext>
                    </a:extLst>
                  </a:tr>
                  <a:tr h="7505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Signal Region (SR)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Baseline + </a:t>
                          </a:r>
                          <a:r>
                            <a:rPr lang="en-US" sz="1400" dirty="0" err="1"/>
                            <a:t>topTagger</a:t>
                          </a:r>
                          <a:r>
                            <a:rPr lang="en-US" sz="1400" dirty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sub>
                                <m:sup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𝑗𝑒𝑡</m:t>
                                  </m:r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bSup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120,220</m:t>
                                  </m:r>
                                </m:e>
                              </m:d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𝑏𝑡𝑎𝑔𝑠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626060"/>
                      </a:ext>
                    </a:extLst>
                  </a:tr>
                  <a:tr h="7505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Control Region (CR)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Baseline + </a:t>
                          </a:r>
                          <a:r>
                            <a:rPr lang="en-US" sz="1400" dirty="0" err="1"/>
                            <a:t>topTagger</a:t>
                          </a:r>
                          <a:r>
                            <a:rPr lang="en-US" sz="1400" dirty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sub>
                                <m:sup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𝑗𝑒𝑡</m:t>
                                  </m:r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bSup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120,220</m:t>
                                  </m:r>
                                </m:e>
                              </m:d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𝑏𝑡𝑎𝑔𝑠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77898"/>
                      </a:ext>
                    </a:extLst>
                  </a:tr>
                  <a:tr h="7672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Extended SR (SR</a:t>
                          </a:r>
                          <a:r>
                            <a:rPr lang="en-US" sz="1600" baseline="-25000" dirty="0"/>
                            <a:t>A</a:t>
                          </a:r>
                          <a:r>
                            <a:rPr lang="en-US" sz="1600" baseline="0" dirty="0"/>
                            <a:t>) (QCD fit region)</a:t>
                          </a:r>
                          <a:r>
                            <a:rPr lang="en-US" baseline="-25000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Baseline + </a:t>
                          </a:r>
                          <a:r>
                            <a:rPr lang="en-US" sz="1400" dirty="0" err="1"/>
                            <a:t>topTagger</a:t>
                          </a:r>
                          <a:r>
                            <a:rPr lang="en-US" sz="1400" dirty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sub>
                                <m:sup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𝑗𝑒𝑡</m:t>
                                  </m:r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bSup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50,300</m:t>
                                  </m:r>
                                </m:e>
                              </m:d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𝑏𝑡𝑎𝑔𝑠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8267469"/>
                      </a:ext>
                    </a:extLst>
                  </a:tr>
                  <a:tr h="767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Extended CR (CR</a:t>
                          </a:r>
                          <a:r>
                            <a:rPr lang="en-US" sz="1600" baseline="-25000" dirty="0"/>
                            <a:t>A</a:t>
                          </a:r>
                          <a:r>
                            <a:rPr lang="en-US" sz="1600" baseline="0" dirty="0"/>
                            <a:t>) (QCD fit region)</a:t>
                          </a:r>
                          <a:r>
                            <a:rPr lang="en-US" sz="1600" baseline="-25000" dirty="0"/>
                            <a:t>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Baseline + </a:t>
                          </a:r>
                          <a:r>
                            <a:rPr lang="en-US" sz="1400" dirty="0" err="1"/>
                            <a:t>topTagger</a:t>
                          </a:r>
                          <a:r>
                            <a:rPr lang="en-US" sz="1400" dirty="0"/>
                            <a:t> +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sub>
                                <m:sup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𝑗𝑒𝑡</m:t>
                                  </m:r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p>
                              </m:sSubSup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50,300</m:t>
                                  </m:r>
                                </m:e>
                              </m:d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𝑏𝑡𝑎𝑔𝑠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141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551F691-665B-D070-474E-028D83081A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126425"/>
                  </p:ext>
                </p:extLst>
              </p:nvPr>
            </p:nvGraphicFramePr>
            <p:xfrm>
              <a:off x="1902502" y="1238243"/>
              <a:ext cx="8386996" cy="3479672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3401221">
                      <a:extLst>
                        <a:ext uri="{9D8B030D-6E8A-4147-A177-3AD203B41FA5}">
                          <a16:colId xmlns:a16="http://schemas.microsoft.com/office/drawing/2014/main" val="3979361683"/>
                        </a:ext>
                      </a:extLst>
                    </a:gridCol>
                    <a:gridCol w="4985775">
                      <a:extLst>
                        <a:ext uri="{9D8B030D-6E8A-4147-A177-3AD203B41FA5}">
                          <a16:colId xmlns:a16="http://schemas.microsoft.com/office/drawing/2014/main" val="1695994119"/>
                        </a:ext>
                      </a:extLst>
                    </a:gridCol>
                  </a:tblGrid>
                  <a:tr h="444192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Requirements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369634"/>
                      </a:ext>
                    </a:extLst>
                  </a:tr>
                  <a:tr h="7505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Signal Region (SR)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337" t="-61789" r="-244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0626060"/>
                      </a:ext>
                    </a:extLst>
                  </a:tr>
                  <a:tr h="7505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Control Region (CR)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337" t="-161789" r="-244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77898"/>
                      </a:ext>
                    </a:extLst>
                  </a:tr>
                  <a:tr h="7672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Extended SR (SR</a:t>
                          </a:r>
                          <a:r>
                            <a:rPr lang="en-US" sz="1600" baseline="-25000" dirty="0"/>
                            <a:t>A</a:t>
                          </a:r>
                          <a:r>
                            <a:rPr lang="en-US" sz="1600" baseline="0" dirty="0"/>
                            <a:t>) (QCD fit region)</a:t>
                          </a:r>
                          <a:r>
                            <a:rPr lang="en-US" baseline="-25000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337" t="-255556" r="-244" b="-1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8267469"/>
                      </a:ext>
                    </a:extLst>
                  </a:tr>
                  <a:tr h="767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Extended CR (CR</a:t>
                          </a:r>
                          <a:r>
                            <a:rPr lang="en-US" sz="1600" baseline="-25000" dirty="0"/>
                            <a:t>A</a:t>
                          </a:r>
                          <a:r>
                            <a:rPr lang="en-US" sz="1600" baseline="0" dirty="0"/>
                            <a:t>) (QCD fit region)</a:t>
                          </a:r>
                          <a:r>
                            <a:rPr lang="en-US" sz="1600" baseline="-25000" dirty="0"/>
                            <a:t>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8337" t="-355556" r="-244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1418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1856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r>
              <a:rPr lang="en-US" u="sng" dirty="0"/>
              <a:t> profiles</a:t>
            </a:r>
            <a:endParaRPr lang="en-GB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0" y="975968"/>
            <a:ext cx="7293727" cy="494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22194-5F51-D97C-6C92-B23E8F04FB1A}"/>
              </a:ext>
            </a:extLst>
          </p:cNvPr>
          <p:cNvSpPr txBox="1"/>
          <p:nvPr/>
        </p:nvSpPr>
        <p:spPr>
          <a:xfrm>
            <a:off x="9596386" y="2505670"/>
            <a:ext cx="2205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b-tagging mean value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top tagging values</a:t>
            </a:r>
          </a:p>
        </p:txBody>
      </p:sp>
    </p:spTree>
    <p:extLst>
      <p:ext uri="{BB962C8B-B14F-4D97-AF65-F5344CB8AC3E}">
        <p14:creationId xmlns:p14="http://schemas.microsoft.com/office/powerpoint/2010/main" val="527743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22" y="1317679"/>
            <a:ext cx="6116574" cy="502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" y="1317678"/>
            <a:ext cx="6116574" cy="50211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99184" y="1761166"/>
            <a:ext cx="2313992" cy="632367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73828" y="1890788"/>
            <a:ext cx="569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81603" y="2295115"/>
            <a:ext cx="569168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50770" y="1761167"/>
            <a:ext cx="1691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450771" y="2147312"/>
            <a:ext cx="1576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</a:t>
            </a:r>
            <a:endParaRPr lang="en-GB" sz="1000" dirty="0"/>
          </a:p>
        </p:txBody>
      </p:sp>
      <p:sp>
        <p:nvSpPr>
          <p:cNvPr id="31" name="Rectangle 30"/>
          <p:cNvSpPr/>
          <p:nvPr/>
        </p:nvSpPr>
        <p:spPr>
          <a:xfrm>
            <a:off x="8957463" y="1634756"/>
            <a:ext cx="2100436" cy="660359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043325" y="1755047"/>
            <a:ext cx="394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025583" y="2168705"/>
            <a:ext cx="402164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427747" y="1634757"/>
            <a:ext cx="16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9427747" y="2048895"/>
            <a:ext cx="1560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 </a:t>
            </a:r>
            <a:endParaRPr lang="en-GB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1966" y="83975"/>
            <a:ext cx="77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Control Region Contamination</a:t>
            </a:r>
            <a:endParaRPr lang="en-GB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315E2-E46F-7D2F-5EAF-B760D4B5C594}"/>
              </a:ext>
            </a:extLst>
          </p:cNvPr>
          <p:cNvSpPr txBox="1"/>
          <p:nvPr/>
        </p:nvSpPr>
        <p:spPr>
          <a:xfrm>
            <a:off x="326571" y="548647"/>
            <a:ext cx="991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Expected yield from QCD </a:t>
            </a:r>
            <a:r>
              <a:rPr lang="en-US" sz="1600" dirty="0" err="1"/>
              <a:t>Bkg</a:t>
            </a:r>
            <a:r>
              <a:rPr lang="en-US" sz="1600" dirty="0"/>
              <a:t> samples and TT Signal sample in the CR (</a:t>
            </a:r>
            <a:r>
              <a:rPr lang="en-US" sz="1600" dirty="0" err="1"/>
              <a:t>btag</a:t>
            </a:r>
            <a:r>
              <a:rPr lang="en-US" sz="1600" dirty="0"/>
              <a:t> == 0) vs </a:t>
            </a:r>
            <a:r>
              <a:rPr lang="en-US" sz="1600" dirty="0" err="1"/>
              <a:t>mJJ</a:t>
            </a:r>
            <a:endParaRPr lang="en-US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QCD contribution is used to get the QCD shape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19037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" y="1305752"/>
            <a:ext cx="6116574" cy="5021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54" y="1305751"/>
            <a:ext cx="6116574" cy="50211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6571" y="548647"/>
            <a:ext cx="991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Expected yield from QCD </a:t>
            </a:r>
            <a:r>
              <a:rPr lang="en-US" sz="1600" dirty="0" err="1"/>
              <a:t>Bkg</a:t>
            </a:r>
            <a:r>
              <a:rPr lang="en-US" sz="1600" dirty="0"/>
              <a:t> samples and TT Signal sample in the CR (</a:t>
            </a:r>
            <a:r>
              <a:rPr lang="en-US" sz="1600" dirty="0" err="1"/>
              <a:t>btag</a:t>
            </a:r>
            <a:r>
              <a:rPr lang="en-US" sz="1600" dirty="0"/>
              <a:t> == 0) vs </a:t>
            </a:r>
            <a:r>
              <a:rPr lang="en-US" sz="1600" dirty="0" err="1"/>
              <a:t>jetPt</a:t>
            </a:r>
            <a:endParaRPr lang="en-US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QCD contribution is used to get the QCD shape </a:t>
            </a:r>
            <a:endParaRPr lang="en-GB" sz="1600" dirty="0"/>
          </a:p>
        </p:txBody>
      </p:sp>
      <p:sp>
        <p:nvSpPr>
          <p:cNvPr id="26" name="Rectangle 25"/>
          <p:cNvSpPr/>
          <p:nvPr/>
        </p:nvSpPr>
        <p:spPr>
          <a:xfrm>
            <a:off x="2799184" y="1761166"/>
            <a:ext cx="2313992" cy="632367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73828" y="1890788"/>
            <a:ext cx="569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81603" y="2295115"/>
            <a:ext cx="569168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50770" y="1761167"/>
            <a:ext cx="1691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450771" y="2147312"/>
            <a:ext cx="1576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</a:t>
            </a:r>
            <a:endParaRPr lang="en-GB" sz="1000" dirty="0"/>
          </a:p>
        </p:txBody>
      </p:sp>
      <p:sp>
        <p:nvSpPr>
          <p:cNvPr id="31" name="Rectangle 30"/>
          <p:cNvSpPr/>
          <p:nvPr/>
        </p:nvSpPr>
        <p:spPr>
          <a:xfrm>
            <a:off x="9112046" y="1486952"/>
            <a:ext cx="2100436" cy="660359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197908" y="1607243"/>
            <a:ext cx="394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80166" y="2020901"/>
            <a:ext cx="402164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82330" y="1486953"/>
            <a:ext cx="16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9582330" y="1901091"/>
            <a:ext cx="1560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 </a:t>
            </a:r>
            <a:endParaRPr lang="en-GB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1966" y="47030"/>
            <a:ext cx="77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Control Region Contamination</a:t>
            </a:r>
            <a:endParaRPr lang="en-GB" sz="2800" u="sng" dirty="0"/>
          </a:p>
        </p:txBody>
      </p:sp>
    </p:spTree>
    <p:extLst>
      <p:ext uri="{BB962C8B-B14F-4D97-AF65-F5344CB8AC3E}">
        <p14:creationId xmlns:p14="http://schemas.microsoft.com/office/powerpoint/2010/main" val="19027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965" y="83975"/>
            <a:ext cx="1178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Signal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9133" y="2781699"/>
                <a:ext cx="11533733" cy="871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𝑆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Sup>
                        <m:sSub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𝑦𝑖𝑒𝑙𝑑</m:t>
                          </m:r>
                        </m:sup>
                      </m:sSubSup>
                      <m:sSubSup>
                        <m:sSubSup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𝑄𝐶𝐷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𝑓𝑖𝑡</m:t>
                          </m:r>
                        </m:sup>
                      </m:sSubSup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𝑄𝐶𝐷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𝑠h𝑎𝑝𝑒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𝑟𝑒𝑐𝑜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 </m:t>
                      </m:r>
                    </m:oMath>
                  </m:oMathPara>
                </a14:m>
                <a:endParaRPr lang="en-GB" sz="2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33" y="2781699"/>
                <a:ext cx="11533733" cy="871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Google Shape;210;p3">
            <a:extLst>
              <a:ext uri="{FF2B5EF4-FFF2-40B4-BE49-F238E27FC236}">
                <a16:creationId xmlns:a16="http://schemas.microsoft.com/office/drawing/2014/main" id="{0E448680-6FF9-76B9-D9E6-6303243D01D0}"/>
              </a:ext>
            </a:extLst>
          </p:cNvPr>
          <p:cNvSpPr/>
          <p:nvPr/>
        </p:nvSpPr>
        <p:spPr>
          <a:xfrm>
            <a:off x="1051994" y="3901321"/>
            <a:ext cx="1604306" cy="422545"/>
          </a:xfrm>
          <a:prstGeom prst="wedgeRoundRectCallout">
            <a:avLst>
              <a:gd name="adj1" fmla="val 19795"/>
              <a:gd name="adj2" fmla="val -100119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1;p3">
            <a:extLst>
              <a:ext uri="{FF2B5EF4-FFF2-40B4-BE49-F238E27FC236}">
                <a16:creationId xmlns:a16="http://schemas.microsoft.com/office/drawing/2014/main" id="{E6E876FA-62D9-C66D-55C9-A8A05CEDFE4B}"/>
              </a:ext>
            </a:extLst>
          </p:cNvPr>
          <p:cNvSpPr txBox="1"/>
          <p:nvPr/>
        </p:nvSpPr>
        <p:spPr>
          <a:xfrm>
            <a:off x="1154060" y="3927928"/>
            <a:ext cx="1400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Fiducial Yield</a:t>
            </a:r>
            <a:endParaRPr dirty="0"/>
          </a:p>
        </p:txBody>
      </p:sp>
      <p:sp>
        <p:nvSpPr>
          <p:cNvPr id="25" name="Google Shape;212;p3">
            <a:extLst>
              <a:ext uri="{FF2B5EF4-FFF2-40B4-BE49-F238E27FC236}">
                <a16:creationId xmlns:a16="http://schemas.microsoft.com/office/drawing/2014/main" id="{3AD62AA5-6950-098E-A2EA-D480C038A32C}"/>
              </a:ext>
            </a:extLst>
          </p:cNvPr>
          <p:cNvSpPr/>
          <p:nvPr/>
        </p:nvSpPr>
        <p:spPr>
          <a:xfrm>
            <a:off x="3686185" y="1977862"/>
            <a:ext cx="1604306" cy="800662"/>
          </a:xfrm>
          <a:prstGeom prst="wedgeRoundRectCallout">
            <a:avLst>
              <a:gd name="adj1" fmla="val -46107"/>
              <a:gd name="adj2" fmla="val 96467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13;p3">
            <a:extLst>
              <a:ext uri="{FF2B5EF4-FFF2-40B4-BE49-F238E27FC236}">
                <a16:creationId xmlns:a16="http://schemas.microsoft.com/office/drawing/2014/main" id="{270E1E17-1A71-6B52-1F77-7213C252CF6B}"/>
              </a:ext>
            </a:extLst>
          </p:cNvPr>
          <p:cNvSpPr txBox="1"/>
          <p:nvPr/>
        </p:nvSpPr>
        <p:spPr>
          <a:xfrm>
            <a:off x="3731101" y="2065019"/>
            <a:ext cx="16043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data</a:t>
            </a:r>
            <a:endParaRPr dirty="0"/>
          </a:p>
        </p:txBody>
      </p:sp>
      <p:sp>
        <p:nvSpPr>
          <p:cNvPr id="27" name="Google Shape;214;p3">
            <a:extLst>
              <a:ext uri="{FF2B5EF4-FFF2-40B4-BE49-F238E27FC236}">
                <a16:creationId xmlns:a16="http://schemas.microsoft.com/office/drawing/2014/main" id="{2EAE4EF4-168D-FA17-DA6A-5C8BB1C9C67E}"/>
              </a:ext>
            </a:extLst>
          </p:cNvPr>
          <p:cNvSpPr/>
          <p:nvPr/>
        </p:nvSpPr>
        <p:spPr>
          <a:xfrm>
            <a:off x="3731101" y="3770967"/>
            <a:ext cx="1604306" cy="800662"/>
          </a:xfrm>
          <a:prstGeom prst="wedgeRoundRectCallout">
            <a:avLst>
              <a:gd name="adj1" fmla="val 29591"/>
              <a:gd name="adj2" fmla="val -67703"/>
              <a:gd name="adj3" fmla="val 16667"/>
            </a:avLst>
          </a:prstGeom>
          <a:noFill/>
          <a:ln w="31750" cap="flat" cmpd="sng">
            <a:solidFill>
              <a:srgbClr val="5F8B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15;p3">
            <a:extLst>
              <a:ext uri="{FF2B5EF4-FFF2-40B4-BE49-F238E27FC236}">
                <a16:creationId xmlns:a16="http://schemas.microsoft.com/office/drawing/2014/main" id="{CBF5F328-CA62-A47F-92AA-A51178995F20}"/>
              </a:ext>
            </a:extLst>
          </p:cNvPr>
          <p:cNvSpPr txBox="1"/>
          <p:nvPr/>
        </p:nvSpPr>
        <p:spPr>
          <a:xfrm>
            <a:off x="3731101" y="3887609"/>
            <a:ext cx="16043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Transfer factor from SR</a:t>
            </a:r>
            <a:r>
              <a:rPr lang="en-US" sz="1800" baseline="-25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 SR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" name="Google Shape;216;p3">
            <a:extLst>
              <a:ext uri="{FF2B5EF4-FFF2-40B4-BE49-F238E27FC236}">
                <a16:creationId xmlns:a16="http://schemas.microsoft.com/office/drawing/2014/main" id="{4830044C-8466-987A-85A6-AAE8723120ED}"/>
              </a:ext>
            </a:extLst>
          </p:cNvPr>
          <p:cNvSpPr/>
          <p:nvPr/>
        </p:nvSpPr>
        <p:spPr>
          <a:xfrm>
            <a:off x="5528618" y="1830907"/>
            <a:ext cx="1800869" cy="954107"/>
          </a:xfrm>
          <a:prstGeom prst="wedgeRoundRectCallout">
            <a:avLst>
              <a:gd name="adj1" fmla="val -39030"/>
              <a:gd name="adj2" fmla="val 82416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17;p3">
            <a:extLst>
              <a:ext uri="{FF2B5EF4-FFF2-40B4-BE49-F238E27FC236}">
                <a16:creationId xmlns:a16="http://schemas.microsoft.com/office/drawing/2014/main" id="{D63EF2E8-0C83-38A5-6C16-45467B4A937D}"/>
              </a:ext>
            </a:extLst>
          </p:cNvPr>
          <p:cNvSpPr txBox="1"/>
          <p:nvPr/>
        </p:nvSpPr>
        <p:spPr>
          <a:xfrm>
            <a:off x="5626899" y="1842032"/>
            <a:ext cx="16043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Fitted number of QCD events in SR</a:t>
            </a:r>
            <a:r>
              <a:rPr lang="en-US" sz="1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8;p3">
            <a:extLst>
              <a:ext uri="{FF2B5EF4-FFF2-40B4-BE49-F238E27FC236}">
                <a16:creationId xmlns:a16="http://schemas.microsoft.com/office/drawing/2014/main" id="{8986A779-6C35-88A4-9A71-D8861A4DB419}"/>
              </a:ext>
            </a:extLst>
          </p:cNvPr>
          <p:cNvSpPr/>
          <p:nvPr/>
        </p:nvSpPr>
        <p:spPr>
          <a:xfrm>
            <a:off x="5918391" y="3833260"/>
            <a:ext cx="1697751" cy="734765"/>
          </a:xfrm>
          <a:prstGeom prst="wedgeRoundRectCallout">
            <a:avLst>
              <a:gd name="adj1" fmla="val -22953"/>
              <a:gd name="adj2" fmla="val -65919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19;p3">
            <a:extLst>
              <a:ext uri="{FF2B5EF4-FFF2-40B4-BE49-F238E27FC236}">
                <a16:creationId xmlns:a16="http://schemas.microsoft.com/office/drawing/2014/main" id="{7CA8615C-2016-A6C4-71D9-CEDE83EB1571}"/>
              </a:ext>
            </a:extLst>
          </p:cNvPr>
          <p:cNvSpPr txBox="1"/>
          <p:nvPr/>
        </p:nvSpPr>
        <p:spPr>
          <a:xfrm>
            <a:off x="5914787" y="3903737"/>
            <a:ext cx="18250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QCD shape correction factor </a:t>
            </a:r>
            <a:endParaRPr/>
          </a:p>
        </p:txBody>
      </p:sp>
      <p:sp>
        <p:nvSpPr>
          <p:cNvPr id="33" name="Google Shape;220;p3">
            <a:extLst>
              <a:ext uri="{FF2B5EF4-FFF2-40B4-BE49-F238E27FC236}">
                <a16:creationId xmlns:a16="http://schemas.microsoft.com/office/drawing/2014/main" id="{BC04CDCC-9B69-EE0A-7FC3-2BAC73CAFDEF}"/>
              </a:ext>
            </a:extLst>
          </p:cNvPr>
          <p:cNvSpPr/>
          <p:nvPr/>
        </p:nvSpPr>
        <p:spPr>
          <a:xfrm>
            <a:off x="7524778" y="2049063"/>
            <a:ext cx="1844512" cy="756233"/>
          </a:xfrm>
          <a:prstGeom prst="wedgeRoundRectCallout">
            <a:avLst>
              <a:gd name="adj1" fmla="val -30926"/>
              <a:gd name="adj2" fmla="val 91324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21;p3">
            <a:extLst>
              <a:ext uri="{FF2B5EF4-FFF2-40B4-BE49-F238E27FC236}">
                <a16:creationId xmlns:a16="http://schemas.microsoft.com/office/drawing/2014/main" id="{8E17A980-99C8-F6A2-3A9C-BCA74B0CE956}"/>
              </a:ext>
            </a:extLst>
          </p:cNvPr>
          <p:cNvSpPr txBox="1"/>
          <p:nvPr/>
        </p:nvSpPr>
        <p:spPr>
          <a:xfrm>
            <a:off x="7522698" y="2080361"/>
            <a:ext cx="17995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QCD shape taken from Data (CR)</a:t>
            </a:r>
            <a:endParaRPr dirty="0"/>
          </a:p>
        </p:txBody>
      </p:sp>
      <p:sp>
        <p:nvSpPr>
          <p:cNvPr id="35" name="Google Shape;222;p3">
            <a:extLst>
              <a:ext uri="{FF2B5EF4-FFF2-40B4-BE49-F238E27FC236}">
                <a16:creationId xmlns:a16="http://schemas.microsoft.com/office/drawing/2014/main" id="{846F6A2F-2C5B-F582-0D63-D920DE17158E}"/>
              </a:ext>
            </a:extLst>
          </p:cNvPr>
          <p:cNvSpPr/>
          <p:nvPr/>
        </p:nvSpPr>
        <p:spPr>
          <a:xfrm>
            <a:off x="8380400" y="3703635"/>
            <a:ext cx="2462009" cy="846433"/>
          </a:xfrm>
          <a:prstGeom prst="wedgeRoundRectCallout">
            <a:avLst>
              <a:gd name="adj1" fmla="val -21172"/>
              <a:gd name="adj2" fmla="val -73056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23;p3">
            <a:extLst>
              <a:ext uri="{FF2B5EF4-FFF2-40B4-BE49-F238E27FC236}">
                <a16:creationId xmlns:a16="http://schemas.microsoft.com/office/drawing/2014/main" id="{42439B5D-BEFC-25E1-0B18-9AE1694F099D}"/>
              </a:ext>
            </a:extLst>
          </p:cNvPr>
          <p:cNvSpPr txBox="1"/>
          <p:nvPr/>
        </p:nvSpPr>
        <p:spPr>
          <a:xfrm>
            <a:off x="8447034" y="3833260"/>
            <a:ext cx="24620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Subdominant bkg shape and contribution (MC)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8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965" y="83975"/>
            <a:ext cx="1178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Signal Extraction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29133" y="2363409"/>
                <a:ext cx="11533733" cy="86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𝑆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𝑦𝑖𝑒𝑙𝑑</m:t>
                          </m:r>
                        </m:sup>
                      </m:sSubSup>
                      <m:sSubSup>
                        <m:sSubSupPr>
                          <m:ctrlPr>
                            <a:rPr 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𝑵</m:t>
                          </m:r>
                        </m:e>
                        <m:sub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𝑸𝑪𝑫</m:t>
                          </m:r>
                        </m:sub>
                        <m:sup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𝒇𝒊𝒕</m:t>
                          </m:r>
                        </m:sup>
                      </m:sSubSup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𝑄𝐶𝐷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𝑠h𝑎𝑝𝑒</m:t>
                          </m:r>
                        </m:sup>
                      </m:sSub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𝑟𝑒𝑐𝑜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 </m:t>
                      </m:r>
                    </m:oMath>
                  </m:oMathPara>
                </a14:m>
                <a:endParaRPr lang="en-GB" sz="22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33" y="2363409"/>
                <a:ext cx="11533733" cy="864532"/>
              </a:xfrm>
              <a:prstGeom prst="rect">
                <a:avLst/>
              </a:prstGeom>
              <a:blipFill>
                <a:blip r:embed="rId2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Google Shape;210;p3">
            <a:extLst>
              <a:ext uri="{FF2B5EF4-FFF2-40B4-BE49-F238E27FC236}">
                <a16:creationId xmlns:a16="http://schemas.microsoft.com/office/drawing/2014/main" id="{0E448680-6FF9-76B9-D9E6-6303243D01D0}"/>
              </a:ext>
            </a:extLst>
          </p:cNvPr>
          <p:cNvSpPr/>
          <p:nvPr/>
        </p:nvSpPr>
        <p:spPr>
          <a:xfrm>
            <a:off x="1732929" y="3400011"/>
            <a:ext cx="1604306" cy="422545"/>
          </a:xfrm>
          <a:prstGeom prst="wedgeRoundRectCallout">
            <a:avLst>
              <a:gd name="adj1" fmla="val 19795"/>
              <a:gd name="adj2" fmla="val -100119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11;p3">
            <a:extLst>
              <a:ext uri="{FF2B5EF4-FFF2-40B4-BE49-F238E27FC236}">
                <a16:creationId xmlns:a16="http://schemas.microsoft.com/office/drawing/2014/main" id="{E6E876FA-62D9-C66D-55C9-A8A05CEDFE4B}"/>
              </a:ext>
            </a:extLst>
          </p:cNvPr>
          <p:cNvSpPr txBox="1"/>
          <p:nvPr/>
        </p:nvSpPr>
        <p:spPr>
          <a:xfrm>
            <a:off x="1834995" y="3426618"/>
            <a:ext cx="1400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Fiducial Yield</a:t>
            </a:r>
            <a:endParaRPr dirty="0"/>
          </a:p>
        </p:txBody>
      </p:sp>
      <p:sp>
        <p:nvSpPr>
          <p:cNvPr id="25" name="Google Shape;212;p3">
            <a:extLst>
              <a:ext uri="{FF2B5EF4-FFF2-40B4-BE49-F238E27FC236}">
                <a16:creationId xmlns:a16="http://schemas.microsoft.com/office/drawing/2014/main" id="{3AD62AA5-6950-098E-A2EA-D480C038A32C}"/>
              </a:ext>
            </a:extLst>
          </p:cNvPr>
          <p:cNvSpPr/>
          <p:nvPr/>
        </p:nvSpPr>
        <p:spPr>
          <a:xfrm>
            <a:off x="3836093" y="1812491"/>
            <a:ext cx="1604306" cy="800662"/>
          </a:xfrm>
          <a:prstGeom prst="wedgeRoundRectCallout">
            <a:avLst>
              <a:gd name="adj1" fmla="val -33980"/>
              <a:gd name="adj2" fmla="val 69738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13;p3">
            <a:extLst>
              <a:ext uri="{FF2B5EF4-FFF2-40B4-BE49-F238E27FC236}">
                <a16:creationId xmlns:a16="http://schemas.microsoft.com/office/drawing/2014/main" id="{270E1E17-1A71-6B52-1F77-7213C252CF6B}"/>
              </a:ext>
            </a:extLst>
          </p:cNvPr>
          <p:cNvSpPr txBox="1"/>
          <p:nvPr/>
        </p:nvSpPr>
        <p:spPr>
          <a:xfrm>
            <a:off x="3881009" y="1899648"/>
            <a:ext cx="16043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Measured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data</a:t>
            </a:r>
            <a:endParaRPr dirty="0"/>
          </a:p>
        </p:txBody>
      </p:sp>
      <p:sp>
        <p:nvSpPr>
          <p:cNvPr id="29" name="Google Shape;216;p3">
            <a:extLst>
              <a:ext uri="{FF2B5EF4-FFF2-40B4-BE49-F238E27FC236}">
                <a16:creationId xmlns:a16="http://schemas.microsoft.com/office/drawing/2014/main" id="{4830044C-8466-987A-85A6-AAE8723120ED}"/>
              </a:ext>
            </a:extLst>
          </p:cNvPr>
          <p:cNvSpPr/>
          <p:nvPr/>
        </p:nvSpPr>
        <p:spPr>
          <a:xfrm>
            <a:off x="5070907" y="3483072"/>
            <a:ext cx="1800869" cy="719995"/>
          </a:xfrm>
          <a:prstGeom prst="wedgeRoundRectCallout">
            <a:avLst>
              <a:gd name="adj1" fmla="val -17964"/>
              <a:gd name="adj2" fmla="val -86468"/>
              <a:gd name="adj3" fmla="val 16667"/>
            </a:avLst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Google Shape;217;p3">
                <a:extLst>
                  <a:ext uri="{FF2B5EF4-FFF2-40B4-BE49-F238E27FC236}">
                    <a16:creationId xmlns:a16="http://schemas.microsoft.com/office/drawing/2014/main" id="{D63EF2E8-0C83-38A5-6C16-45467B4A937D}"/>
                  </a:ext>
                </a:extLst>
              </p:cNvPr>
              <p:cNvSpPr txBox="1"/>
              <p:nvPr/>
            </p:nvSpPr>
            <p:spPr>
              <a:xfrm>
                <a:off x="5120047" y="3513967"/>
                <a:ext cx="1702588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 of QCD events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ar-A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𝑺𝑹</m:t>
                        </m:r>
                      </m:e>
                      <m:sub>
                        <m:r>
                          <a:rPr lang="ar-AE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ar-AE" sz="1800" b="1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>
          <p:sp>
            <p:nvSpPr>
              <p:cNvPr id="30" name="Google Shape;217;p3">
                <a:extLst>
                  <a:ext uri="{FF2B5EF4-FFF2-40B4-BE49-F238E27FC236}">
                    <a16:creationId xmlns:a16="http://schemas.microsoft.com/office/drawing/2014/main" id="{D63EF2E8-0C83-38A5-6C16-45467B4A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47" y="3513967"/>
                <a:ext cx="1702588" cy="646290"/>
              </a:xfrm>
              <a:prstGeom prst="rect">
                <a:avLst/>
              </a:prstGeom>
              <a:blipFill>
                <a:blip r:embed="rId3"/>
                <a:stretch>
                  <a:fillRect l="-3704" t="-3846" r="-4444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Google Shape;220;p3">
            <a:extLst>
              <a:ext uri="{FF2B5EF4-FFF2-40B4-BE49-F238E27FC236}">
                <a16:creationId xmlns:a16="http://schemas.microsoft.com/office/drawing/2014/main" id="{BC04CDCC-9B69-EE0A-7FC3-2BAC73CAFDEF}"/>
              </a:ext>
            </a:extLst>
          </p:cNvPr>
          <p:cNvSpPr/>
          <p:nvPr/>
        </p:nvSpPr>
        <p:spPr>
          <a:xfrm>
            <a:off x="7726077" y="1878798"/>
            <a:ext cx="1437381" cy="738862"/>
          </a:xfrm>
          <a:prstGeom prst="wedgeRoundRectCallout">
            <a:avLst>
              <a:gd name="adj1" fmla="val -30926"/>
              <a:gd name="adj2" fmla="val 91324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21;p3">
            <a:extLst>
              <a:ext uri="{FF2B5EF4-FFF2-40B4-BE49-F238E27FC236}">
                <a16:creationId xmlns:a16="http://schemas.microsoft.com/office/drawing/2014/main" id="{8E17A980-99C8-F6A2-3A9C-BCA74B0CE956}"/>
              </a:ext>
            </a:extLst>
          </p:cNvPr>
          <p:cNvSpPr txBox="1"/>
          <p:nvPr/>
        </p:nvSpPr>
        <p:spPr>
          <a:xfrm>
            <a:off x="7726077" y="1900193"/>
            <a:ext cx="14373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QCD shape from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" name="Google Shape;222;p3">
            <a:extLst>
              <a:ext uri="{FF2B5EF4-FFF2-40B4-BE49-F238E27FC236}">
                <a16:creationId xmlns:a16="http://schemas.microsoft.com/office/drawing/2014/main" id="{846F6A2F-2C5B-F582-0D63-D920DE17158E}"/>
              </a:ext>
            </a:extLst>
          </p:cNvPr>
          <p:cNvSpPr/>
          <p:nvPr/>
        </p:nvSpPr>
        <p:spPr>
          <a:xfrm>
            <a:off x="8429040" y="3343251"/>
            <a:ext cx="1960102" cy="846433"/>
          </a:xfrm>
          <a:prstGeom prst="wedgeRoundRectCallout">
            <a:avLst>
              <a:gd name="adj1" fmla="val -11375"/>
              <a:gd name="adj2" fmla="val -76297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23;p3">
            <a:extLst>
              <a:ext uri="{FF2B5EF4-FFF2-40B4-BE49-F238E27FC236}">
                <a16:creationId xmlns:a16="http://schemas.microsoft.com/office/drawing/2014/main" id="{42439B5D-BEFC-25E1-0B18-9AE1694F099D}"/>
              </a:ext>
            </a:extLst>
          </p:cNvPr>
          <p:cNvSpPr txBox="1"/>
          <p:nvPr/>
        </p:nvSpPr>
        <p:spPr>
          <a:xfrm>
            <a:off x="8495673" y="3472876"/>
            <a:ext cx="1893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Subdominant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bkg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contribution (MC)</a:t>
            </a:r>
            <a:endParaRPr dirty="0"/>
          </a:p>
        </p:txBody>
      </p:sp>
      <p:sp>
        <p:nvSpPr>
          <p:cNvPr id="2" name="Google Shape;218;p3">
            <a:extLst>
              <a:ext uri="{FF2B5EF4-FFF2-40B4-BE49-F238E27FC236}">
                <a16:creationId xmlns:a16="http://schemas.microsoft.com/office/drawing/2014/main" id="{CACAFE51-FEC0-F2B9-8FB2-38431E8FFFE9}"/>
              </a:ext>
            </a:extLst>
          </p:cNvPr>
          <p:cNvSpPr/>
          <p:nvPr/>
        </p:nvSpPr>
        <p:spPr>
          <a:xfrm>
            <a:off x="5831790" y="1703013"/>
            <a:ext cx="1697751" cy="734765"/>
          </a:xfrm>
          <a:prstGeom prst="wedgeRoundRectCallout">
            <a:avLst>
              <a:gd name="adj1" fmla="val -30401"/>
              <a:gd name="adj2" fmla="val 88979"/>
              <a:gd name="adj3" fmla="val 16667"/>
            </a:avLst>
          </a:prstGeom>
          <a:noFill/>
          <a:ln w="31750" cap="flat" cmpd="sng">
            <a:solidFill>
              <a:srgbClr val="3F73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19;p3">
            <a:extLst>
              <a:ext uri="{FF2B5EF4-FFF2-40B4-BE49-F238E27FC236}">
                <a16:creationId xmlns:a16="http://schemas.microsoft.com/office/drawing/2014/main" id="{C0CEBFBF-533B-1B11-FE0B-EDBD2E8B4EF7}"/>
              </a:ext>
            </a:extLst>
          </p:cNvPr>
          <p:cNvSpPr txBox="1"/>
          <p:nvPr/>
        </p:nvSpPr>
        <p:spPr>
          <a:xfrm>
            <a:off x="5828186" y="1773490"/>
            <a:ext cx="18250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QCD shape correction factor </a:t>
            </a:r>
            <a:endParaRPr dirty="0"/>
          </a:p>
        </p:txBody>
      </p:sp>
      <p:sp>
        <p:nvSpPr>
          <p:cNvPr id="8" name="Google Shape;434;p16">
            <a:extLst>
              <a:ext uri="{FF2B5EF4-FFF2-40B4-BE49-F238E27FC236}">
                <a16:creationId xmlns:a16="http://schemas.microsoft.com/office/drawing/2014/main" id="{96838207-D0A4-8282-8731-A8D51FB545CA}"/>
              </a:ext>
            </a:extLst>
          </p:cNvPr>
          <p:cNvSpPr/>
          <p:nvPr/>
        </p:nvSpPr>
        <p:spPr>
          <a:xfrm>
            <a:off x="79818" y="5052980"/>
            <a:ext cx="11651945" cy="4744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6D4428-DAE3-B1F1-68F2-BA2CD332E7B9}"/>
                  </a:ext>
                </a:extLst>
              </p:cNvPr>
              <p:cNvSpPr txBox="1"/>
              <p:nvPr/>
            </p:nvSpPr>
            <p:spPr>
              <a:xfrm>
                <a:off x="79818" y="4505256"/>
                <a:ext cx="11783048" cy="460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deploy a fit in the extended signal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𝑆𝑅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to determine the Number of QCD events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𝑄𝐶𝐷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𝑓𝑖𝑡</m:t>
                        </m:r>
                      </m:sup>
                    </m:sSubSup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6D4428-DAE3-B1F1-68F2-BA2CD332E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8" y="4505256"/>
                <a:ext cx="11783048" cy="460254"/>
              </a:xfrm>
              <a:prstGeom prst="rect">
                <a:avLst/>
              </a:prstGeom>
              <a:blipFill>
                <a:blip r:embed="rId5"/>
                <a:stretch>
                  <a:fillRect l="-310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58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NTUA</a:t>
            </a:r>
            <a:endParaRPr dirty="0"/>
          </a:p>
        </p:txBody>
      </p:sp>
      <p:sp>
        <p:nvSpPr>
          <p:cNvPr id="441" name="Google Shape;441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title" idx="4294967295"/>
          </p:nvPr>
        </p:nvSpPr>
        <p:spPr>
          <a:xfrm>
            <a:off x="0" y="96539"/>
            <a:ext cx="7286324" cy="56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US" sz="3600"/>
              <a:t>Mass Fit in SR</a:t>
            </a:r>
            <a:r>
              <a:rPr lang="en-US" sz="3600" baseline="-25000"/>
              <a:t>A</a:t>
            </a:r>
            <a:r>
              <a:rPr lang="en-US" sz="3600"/>
              <a:t> </a:t>
            </a:r>
            <a:endParaRPr sz="3600"/>
          </a:p>
        </p:txBody>
      </p:sp>
      <p:sp>
        <p:nvSpPr>
          <p:cNvPr id="443" name="Google Shape;443;p17"/>
          <p:cNvSpPr txBox="1"/>
          <p:nvPr/>
        </p:nvSpPr>
        <p:spPr>
          <a:xfrm>
            <a:off x="0" y="1487485"/>
            <a:ext cx="18886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2016_preVFP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0.691 ± 0.028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7"/>
          <p:cNvSpPr txBox="1"/>
          <p:nvPr/>
        </p:nvSpPr>
        <p:spPr>
          <a:xfrm>
            <a:off x="42928" y="4276541"/>
            <a:ext cx="17588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0.665 ± 0.018</a:t>
            </a:r>
            <a:endParaRPr/>
          </a:p>
        </p:txBody>
      </p:sp>
      <p:sp>
        <p:nvSpPr>
          <p:cNvPr id="445" name="Google Shape;445;p17"/>
          <p:cNvSpPr txBox="1"/>
          <p:nvPr/>
        </p:nvSpPr>
        <p:spPr>
          <a:xfrm>
            <a:off x="10406735" y="1305840"/>
            <a:ext cx="17588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2016_postVFP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0.640 ± 0.029</a:t>
            </a:r>
            <a:endParaRPr/>
          </a:p>
        </p:txBody>
      </p:sp>
      <p:sp>
        <p:nvSpPr>
          <p:cNvPr id="446" name="Google Shape;446;p17"/>
          <p:cNvSpPr txBox="1"/>
          <p:nvPr/>
        </p:nvSpPr>
        <p:spPr>
          <a:xfrm>
            <a:off x="10380286" y="4276541"/>
            <a:ext cx="18117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 = 0.675 ± 0.016</a:t>
            </a:r>
            <a:endParaRPr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3655B58-B21D-666C-98CF-6E4277BE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300" y="232845"/>
            <a:ext cx="3482957" cy="2967701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53F3ED9-1599-5197-1BEB-F75D861F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73" y="232845"/>
            <a:ext cx="3482957" cy="296770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2B7FBB7-7E99-8131-3D23-247250C40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300" y="3336852"/>
            <a:ext cx="3526973" cy="30052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86F3C20-77A3-51C8-6BA5-6D730728F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273" y="3336852"/>
            <a:ext cx="3526973" cy="3005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1966" y="83975"/>
            <a:ext cx="77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Motivation</a:t>
            </a:r>
            <a:endParaRPr lang="en-GB" sz="2800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111966" y="1171754"/>
            <a:ext cx="116912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main background for this analysis is QCD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 data driven method is used for subtracting it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method relies on the assumption that by inverting the b-tagging requirement in the signal region (SR) we can have the shape of the QCD contribution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tagger is required </a:t>
            </a:r>
            <a:r>
              <a:rPr lang="en-US" sz="2000" b="1" dirty="0"/>
              <a:t>not to</a:t>
            </a:r>
            <a:r>
              <a:rPr lang="en-US" sz="2000" dirty="0"/>
              <a:t> use b-tagging information and the full range of the </a:t>
            </a:r>
            <a:r>
              <a:rPr lang="en-US" sz="2000" dirty="0" err="1"/>
              <a:t>subjet</a:t>
            </a:r>
            <a:r>
              <a:rPr lang="en-US" sz="2000" dirty="0"/>
              <a:t> mass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 in-house BDT was developed to overcome this limitation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DeepAK8 uses b-tagging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Older top taggers </a:t>
            </a:r>
            <a:r>
              <a:rPr lang="en-US" sz="2000"/>
              <a:t>use jet </a:t>
            </a:r>
            <a:r>
              <a:rPr lang="en-US" sz="2000" dirty="0"/>
              <a:t>mass 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61F5E-7528-C94C-93CE-8A6D141E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57" y="4290202"/>
            <a:ext cx="6664677" cy="18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BDT Output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4/27/23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FBDE7-D20F-AD46-8ED6-A791507F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99" y="3042644"/>
            <a:ext cx="4243326" cy="3146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FFD52-48FE-B243-A529-CDFE4669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42643"/>
            <a:ext cx="4264025" cy="314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B7D91-565B-A641-A9C2-A80E0689B573}"/>
              </a:ext>
            </a:extLst>
          </p:cNvPr>
          <p:cNvSpPr txBox="1"/>
          <p:nvPr/>
        </p:nvSpPr>
        <p:spPr>
          <a:xfrm>
            <a:off x="184077" y="635858"/>
            <a:ext cx="11836473" cy="2299365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In house developed top tagger, for top candidate jets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BDT based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Input variables: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N-subjetiness: 𝜏1, 𝜏2, 𝜏3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Energy correlation functions (ECF) ECFB1N2, ECFB1N3, ECFB2N2, ECFB2N3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Soft drop mass of the leading and subleading subjets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Fraction of the jet  over the  of all the jets in the event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b="1" dirty="0">
                <a:solidFill>
                  <a:srgbClr val="FF0000"/>
                </a:solidFill>
                <a:latin typeface="+mj-lt"/>
              </a:rPr>
              <a:t>No b-tagging requirements</a:t>
            </a:r>
            <a:r>
              <a:rPr lang="en-GR" sz="1600" dirty="0">
                <a:latin typeface="+mj-lt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Phase space split in categories based on the pt of the jet: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[400, 600)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[600, 800)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[800, 1200)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[1200, Inf)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Different training and working point for each year (Signal) and QCD (Bkg) samples used in the training </a:t>
            </a:r>
          </a:p>
          <a:p>
            <a:endParaRPr lang="en-GR" sz="16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5045666" y="479273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67057-2BC6-954F-9C86-A6AA3AF16C27}"/>
              </a:ext>
            </a:extLst>
          </p:cNvPr>
          <p:cNvSpPr/>
          <p:nvPr/>
        </p:nvSpPr>
        <p:spPr>
          <a:xfrm>
            <a:off x="8958777" y="960072"/>
            <a:ext cx="2802495" cy="10069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The use of DeepAK8 was investigated but it uses b-tagging so it is not applicable in our use case</a:t>
            </a:r>
          </a:p>
        </p:txBody>
      </p:sp>
    </p:spTree>
    <p:extLst>
      <p:ext uri="{BB962C8B-B14F-4D97-AF65-F5344CB8AC3E}">
        <p14:creationId xmlns:p14="http://schemas.microsoft.com/office/powerpoint/2010/main" val="4339663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6471</TotalTime>
  <Words>2158</Words>
  <Application>Microsoft Macintosh PowerPoint</Application>
  <PresentationFormat>Widescreen</PresentationFormat>
  <Paragraphs>512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NimbusSanL</vt:lpstr>
      <vt:lpstr>URWPalladioL</vt:lpstr>
      <vt:lpstr>Wingdings</vt:lpstr>
      <vt:lpstr>Retrospect</vt:lpstr>
      <vt:lpstr>Custom Design</vt:lpstr>
      <vt:lpstr> NTUA Top Tagger  Tag &amp; Probe methodology</vt:lpstr>
      <vt:lpstr>Analysis Overview</vt:lpstr>
      <vt:lpstr>PowerPoint Presentation</vt:lpstr>
      <vt:lpstr>PowerPoint Presentation</vt:lpstr>
      <vt:lpstr>PowerPoint Presentation</vt:lpstr>
      <vt:lpstr>PowerPoint Presentation</vt:lpstr>
      <vt:lpstr>Mass Fit in SRA </vt:lpstr>
      <vt:lpstr>PowerPoint Presentation</vt:lpstr>
      <vt:lpstr>PowerPoint Presentation</vt:lpstr>
      <vt:lpstr>Overview</vt:lpstr>
      <vt:lpstr>PowerPoint Presentation</vt:lpstr>
      <vt:lpstr>PowerPoint Presentation</vt:lpstr>
      <vt:lpstr>Systematic uncertainties list</vt:lpstr>
      <vt:lpstr>Combination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George Bakas (IRES)</cp:lastModifiedBy>
  <cp:revision>1936</cp:revision>
  <dcterms:created xsi:type="dcterms:W3CDTF">2019-11-29T10:22:58Z</dcterms:created>
  <dcterms:modified xsi:type="dcterms:W3CDTF">2023-04-27T05:11:52Z</dcterms:modified>
</cp:coreProperties>
</file>